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8"/>
  </p:notesMasterIdLst>
  <p:sldIdLst>
    <p:sldId id="256" r:id="rId3"/>
    <p:sldId id="291" r:id="rId4"/>
    <p:sldId id="257" r:id="rId5"/>
    <p:sldId id="289" r:id="rId6"/>
    <p:sldId id="302" r:id="rId7"/>
    <p:sldId id="286" r:id="rId8"/>
    <p:sldId id="287" r:id="rId9"/>
    <p:sldId id="259" r:id="rId10"/>
    <p:sldId id="258" r:id="rId11"/>
    <p:sldId id="303" r:id="rId12"/>
    <p:sldId id="311" r:id="rId13"/>
    <p:sldId id="312" r:id="rId14"/>
    <p:sldId id="304" r:id="rId15"/>
    <p:sldId id="296" r:id="rId16"/>
    <p:sldId id="298" r:id="rId17"/>
    <p:sldId id="299" r:id="rId18"/>
    <p:sldId id="300" r:id="rId19"/>
    <p:sldId id="301" r:id="rId20"/>
    <p:sldId id="308" r:id="rId21"/>
    <p:sldId id="307" r:id="rId22"/>
    <p:sldId id="305" r:id="rId23"/>
    <p:sldId id="306" r:id="rId24"/>
    <p:sldId id="316" r:id="rId25"/>
    <p:sldId id="317" r:id="rId26"/>
    <p:sldId id="313"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126" autoAdjust="0"/>
  </p:normalViewPr>
  <p:slideViewPr>
    <p:cSldViewPr snapToGrid="0" snapToObjects="1">
      <p:cViewPr>
        <p:scale>
          <a:sx n="100" d="100"/>
          <a:sy n="100" d="100"/>
        </p:scale>
        <p:origin x="-304" y="64"/>
      </p:cViewPr>
      <p:guideLst>
        <p:guide orient="horz" pos="2888"/>
        <p:guide pos="289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55BDD8-795E-544F-A5C5-172D13D03F69}" type="datetimeFigureOut">
              <a:rPr lang="en-US" smtClean="0"/>
              <a:t>5/12/14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7C1955-C93D-8E4A-8223-D0304FF440FF}" type="slidenum">
              <a:rPr lang="en-US" smtClean="0"/>
              <a:t>‹#›</a:t>
            </a:fld>
            <a:endParaRPr lang="en-US"/>
          </a:p>
        </p:txBody>
      </p:sp>
    </p:spTree>
    <p:extLst>
      <p:ext uri="{BB962C8B-B14F-4D97-AF65-F5344CB8AC3E}">
        <p14:creationId xmlns:p14="http://schemas.microsoft.com/office/powerpoint/2010/main" val="18257208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Done it a long time (really since the beginning</a:t>
            </a:r>
            <a:r>
              <a:rPr lang="en-US" baseline="0" dirty="0" smtClean="0"/>
              <a:t>s of sequences)</a:t>
            </a:r>
          </a:p>
          <a:p>
            <a:r>
              <a:rPr lang="en-US" baseline="0" dirty="0" smtClean="0"/>
              <a:t>Requires statistics</a:t>
            </a:r>
          </a:p>
          <a:p>
            <a:r>
              <a:rPr lang="en-US" baseline="0" dirty="0" smtClean="0"/>
              <a:t>The search for homologs is very reliable (we can find the common parts)</a:t>
            </a:r>
          </a:p>
          <a:p>
            <a:r>
              <a:rPr lang="en-US" baseline="0" dirty="0" smtClean="0"/>
              <a:t>Seems to suggest a very very large protein universe</a:t>
            </a:r>
          </a:p>
          <a:p>
            <a:endParaRPr lang="en-US" baseline="0" dirty="0" smtClean="0"/>
          </a:p>
          <a:p>
            <a:r>
              <a:rPr lang="en-US" baseline="0" dirty="0" smtClean="0"/>
              <a:t>Sometimes we miss things –</a:t>
            </a:r>
          </a:p>
          <a:p>
            <a:r>
              <a:rPr lang="en-US" baseline="0" dirty="0" err="1" smtClean="0"/>
              <a:t>Sierk</a:t>
            </a:r>
            <a:r>
              <a:rPr lang="en-US" baseline="0" dirty="0" smtClean="0"/>
              <a:t> figures</a:t>
            </a:r>
          </a:p>
          <a:p>
            <a:r>
              <a:rPr lang="en-US" baseline="0" dirty="0" smtClean="0"/>
              <a:t>Sequences effective than structures because convenient computational representations miss the details</a:t>
            </a:r>
          </a:p>
          <a:p>
            <a:r>
              <a:rPr lang="en-US" baseline="0" dirty="0" smtClean="0"/>
              <a:t>Today, we care a lot more about function – complex relationship between structure and function</a:t>
            </a:r>
          </a:p>
          <a:p>
            <a:endParaRPr lang="en-US" baseline="0" dirty="0" smtClean="0"/>
          </a:p>
          <a:p>
            <a:r>
              <a:rPr lang="en-US" baseline="0" dirty="0" smtClean="0"/>
              <a:t>Improved function prediction needs better integration</a:t>
            </a:r>
          </a:p>
          <a:p>
            <a:r>
              <a:rPr lang="en-US" baseline="0" dirty="0" smtClean="0"/>
              <a:t>(NCBI </a:t>
            </a:r>
            <a:r>
              <a:rPr lang="en-US" baseline="0" dirty="0" err="1" smtClean="0"/>
              <a:t>vs</a:t>
            </a:r>
            <a:r>
              <a:rPr lang="en-US" baseline="0" dirty="0" smtClean="0"/>
              <a:t> Uniprot </a:t>
            </a:r>
            <a:r>
              <a:rPr lang="en-US" baseline="0" dirty="0" err="1" smtClean="0"/>
              <a:t>vs</a:t>
            </a:r>
            <a:r>
              <a:rPr lang="en-US" baseline="0" dirty="0" smtClean="0"/>
              <a:t> </a:t>
            </a:r>
            <a:r>
              <a:rPr lang="en-US" baseline="0" dirty="0" err="1" smtClean="0"/>
              <a:t>Macie</a:t>
            </a:r>
            <a:r>
              <a:rPr lang="en-US" baseline="0" dirty="0" smtClean="0"/>
              <a:t> annotations)</a:t>
            </a:r>
          </a:p>
          <a:p>
            <a:endParaRPr lang="en-US" baseline="0" dirty="0" smtClean="0"/>
          </a:p>
          <a:p>
            <a:r>
              <a:rPr lang="en-US" baseline="0" dirty="0" smtClean="0"/>
              <a:t>We will always </a:t>
            </a:r>
            <a:r>
              <a:rPr lang="en-US" baseline="0" smtClean="0"/>
              <a:t>miss things.</a:t>
            </a:r>
          </a:p>
          <a:p>
            <a:endParaRPr lang="en-US" baseline="0" dirty="0" smtClean="0"/>
          </a:p>
        </p:txBody>
      </p:sp>
      <p:sp>
        <p:nvSpPr>
          <p:cNvPr id="4" name="Slide Number Placeholder 3"/>
          <p:cNvSpPr>
            <a:spLocks noGrp="1"/>
          </p:cNvSpPr>
          <p:nvPr>
            <p:ph type="sldNum" sz="quarter" idx="10"/>
          </p:nvPr>
        </p:nvSpPr>
        <p:spPr/>
        <p:txBody>
          <a:bodyPr/>
          <a:lstStyle/>
          <a:p>
            <a:fld id="{EF7C1955-C93D-8E4A-8223-D0304FF440FF}" type="slidenum">
              <a:rPr lang="en-US" smtClean="0"/>
              <a:t>1</a:t>
            </a:fld>
            <a:endParaRPr lang="en-US"/>
          </a:p>
        </p:txBody>
      </p:sp>
    </p:spTree>
    <p:extLst>
      <p:ext uri="{BB962C8B-B14F-4D97-AF65-F5344CB8AC3E}">
        <p14:creationId xmlns:p14="http://schemas.microsoft.com/office/powerpoint/2010/main" val="2615128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3C5FFA38-1C53-5F45-B55C-07106ACBAF71}" type="slidenum">
              <a:rPr lang="en-US" sz="1200"/>
              <a:pPr/>
              <a:t>12</a:t>
            </a:fld>
            <a:endParaRPr 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Helvetica" charset="0"/>
                <a:ea typeface="ＭＳ Ｐゴシック" charset="0"/>
                <a:cs typeface="ＭＳ Ｐゴシック" charset="0"/>
              </a:defRPr>
            </a:lvl1pPr>
            <a:lvl2pPr marL="37931725" indent="-37474525">
              <a:defRPr sz="1400">
                <a:solidFill>
                  <a:schemeClr val="tx1"/>
                </a:solidFill>
                <a:latin typeface="Helvetica" charset="0"/>
                <a:ea typeface="ＭＳ Ｐゴシック" charset="0"/>
              </a:defRPr>
            </a:lvl2pPr>
            <a:lvl3pPr>
              <a:defRPr sz="1400">
                <a:solidFill>
                  <a:schemeClr val="tx1"/>
                </a:solidFill>
                <a:latin typeface="Helvetica" charset="0"/>
                <a:ea typeface="ＭＳ Ｐゴシック" charset="0"/>
              </a:defRPr>
            </a:lvl3pPr>
            <a:lvl4pPr>
              <a:defRPr sz="1400">
                <a:solidFill>
                  <a:schemeClr val="tx1"/>
                </a:solidFill>
                <a:latin typeface="Helvetica" charset="0"/>
                <a:ea typeface="ＭＳ Ｐゴシック" charset="0"/>
              </a:defRPr>
            </a:lvl4pPr>
            <a:lvl5pPr>
              <a:defRPr sz="1400">
                <a:solidFill>
                  <a:schemeClr val="tx1"/>
                </a:solidFill>
                <a:latin typeface="Helvetica" charset="0"/>
                <a:ea typeface="ＭＳ Ｐゴシック" charset="0"/>
              </a:defRPr>
            </a:lvl5pPr>
            <a:lvl6pPr marL="457200" eaLnBrk="0" fontAlgn="base" hangingPunct="0">
              <a:spcBef>
                <a:spcPct val="0"/>
              </a:spcBef>
              <a:spcAft>
                <a:spcPct val="0"/>
              </a:spcAft>
              <a:defRPr sz="1400">
                <a:solidFill>
                  <a:schemeClr val="tx1"/>
                </a:solidFill>
                <a:latin typeface="Helvetica" charset="0"/>
                <a:ea typeface="ＭＳ Ｐゴシック" charset="0"/>
              </a:defRPr>
            </a:lvl6pPr>
            <a:lvl7pPr marL="914400" eaLnBrk="0" fontAlgn="base" hangingPunct="0">
              <a:spcBef>
                <a:spcPct val="0"/>
              </a:spcBef>
              <a:spcAft>
                <a:spcPct val="0"/>
              </a:spcAft>
              <a:defRPr sz="1400">
                <a:solidFill>
                  <a:schemeClr val="tx1"/>
                </a:solidFill>
                <a:latin typeface="Helvetica" charset="0"/>
                <a:ea typeface="ＭＳ Ｐゴシック" charset="0"/>
              </a:defRPr>
            </a:lvl7pPr>
            <a:lvl8pPr marL="1371600" eaLnBrk="0" fontAlgn="base" hangingPunct="0">
              <a:spcBef>
                <a:spcPct val="0"/>
              </a:spcBef>
              <a:spcAft>
                <a:spcPct val="0"/>
              </a:spcAft>
              <a:defRPr sz="1400">
                <a:solidFill>
                  <a:schemeClr val="tx1"/>
                </a:solidFill>
                <a:latin typeface="Helvetica" charset="0"/>
                <a:ea typeface="ＭＳ Ｐゴシック" charset="0"/>
              </a:defRPr>
            </a:lvl8pPr>
            <a:lvl9pPr marL="1828800" eaLnBrk="0" fontAlgn="base" hangingPunct="0">
              <a:spcBef>
                <a:spcPct val="0"/>
              </a:spcBef>
              <a:spcAft>
                <a:spcPct val="0"/>
              </a:spcAft>
              <a:defRPr sz="1400">
                <a:solidFill>
                  <a:schemeClr val="tx1"/>
                </a:solidFill>
                <a:latin typeface="Helvetica" charset="0"/>
                <a:ea typeface="ＭＳ Ｐゴシック" charset="0"/>
              </a:defRPr>
            </a:lvl9pPr>
          </a:lstStyle>
          <a:p>
            <a:fld id="{07310BB7-462C-6E4F-A707-3CE421B78F91}" type="slidenum">
              <a:rPr lang="en-US" sz="1200">
                <a:latin typeface="Times" charset="0"/>
              </a:rPr>
              <a:pPr/>
              <a:t>17</a:t>
            </a:fld>
            <a:endParaRPr lang="en-US" sz="1200">
              <a:latin typeface="Times"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Helvetica" charset="0"/>
                <a:ea typeface="ＭＳ Ｐゴシック" charset="0"/>
                <a:cs typeface="ＭＳ Ｐゴシック" charset="0"/>
              </a:defRPr>
            </a:lvl1pPr>
            <a:lvl2pPr marL="37931725" indent="-37474525">
              <a:defRPr sz="1400">
                <a:solidFill>
                  <a:schemeClr val="tx1"/>
                </a:solidFill>
                <a:latin typeface="Helvetica" charset="0"/>
                <a:ea typeface="ＭＳ Ｐゴシック" charset="0"/>
              </a:defRPr>
            </a:lvl2pPr>
            <a:lvl3pPr>
              <a:defRPr sz="1400">
                <a:solidFill>
                  <a:schemeClr val="tx1"/>
                </a:solidFill>
                <a:latin typeface="Helvetica" charset="0"/>
                <a:ea typeface="ＭＳ Ｐゴシック" charset="0"/>
              </a:defRPr>
            </a:lvl3pPr>
            <a:lvl4pPr>
              <a:defRPr sz="1400">
                <a:solidFill>
                  <a:schemeClr val="tx1"/>
                </a:solidFill>
                <a:latin typeface="Helvetica" charset="0"/>
                <a:ea typeface="ＭＳ Ｐゴシック" charset="0"/>
              </a:defRPr>
            </a:lvl4pPr>
            <a:lvl5pPr>
              <a:defRPr sz="1400">
                <a:solidFill>
                  <a:schemeClr val="tx1"/>
                </a:solidFill>
                <a:latin typeface="Helvetica" charset="0"/>
                <a:ea typeface="ＭＳ Ｐゴシック" charset="0"/>
              </a:defRPr>
            </a:lvl5pPr>
            <a:lvl6pPr marL="457200" eaLnBrk="0" fontAlgn="base" hangingPunct="0">
              <a:spcBef>
                <a:spcPct val="0"/>
              </a:spcBef>
              <a:spcAft>
                <a:spcPct val="0"/>
              </a:spcAft>
              <a:defRPr sz="1400">
                <a:solidFill>
                  <a:schemeClr val="tx1"/>
                </a:solidFill>
                <a:latin typeface="Helvetica" charset="0"/>
                <a:ea typeface="ＭＳ Ｐゴシック" charset="0"/>
              </a:defRPr>
            </a:lvl6pPr>
            <a:lvl7pPr marL="914400" eaLnBrk="0" fontAlgn="base" hangingPunct="0">
              <a:spcBef>
                <a:spcPct val="0"/>
              </a:spcBef>
              <a:spcAft>
                <a:spcPct val="0"/>
              </a:spcAft>
              <a:defRPr sz="1400">
                <a:solidFill>
                  <a:schemeClr val="tx1"/>
                </a:solidFill>
                <a:latin typeface="Helvetica" charset="0"/>
                <a:ea typeface="ＭＳ Ｐゴシック" charset="0"/>
              </a:defRPr>
            </a:lvl7pPr>
            <a:lvl8pPr marL="1371600" eaLnBrk="0" fontAlgn="base" hangingPunct="0">
              <a:spcBef>
                <a:spcPct val="0"/>
              </a:spcBef>
              <a:spcAft>
                <a:spcPct val="0"/>
              </a:spcAft>
              <a:defRPr sz="1400">
                <a:solidFill>
                  <a:schemeClr val="tx1"/>
                </a:solidFill>
                <a:latin typeface="Helvetica" charset="0"/>
                <a:ea typeface="ＭＳ Ｐゴシック" charset="0"/>
              </a:defRPr>
            </a:lvl8pPr>
            <a:lvl9pPr marL="1828800" eaLnBrk="0" fontAlgn="base" hangingPunct="0">
              <a:spcBef>
                <a:spcPct val="0"/>
              </a:spcBef>
              <a:spcAft>
                <a:spcPct val="0"/>
              </a:spcAft>
              <a:defRPr sz="1400">
                <a:solidFill>
                  <a:schemeClr val="tx1"/>
                </a:solidFill>
                <a:latin typeface="Helvetica" charset="0"/>
                <a:ea typeface="ＭＳ Ｐゴシック" charset="0"/>
              </a:defRPr>
            </a:lvl9pPr>
          </a:lstStyle>
          <a:p>
            <a:fld id="{07310BB7-462C-6E4F-A707-3CE421B78F91}" type="slidenum">
              <a:rPr lang="en-US" sz="1200">
                <a:latin typeface="Times" charset="0"/>
              </a:rPr>
              <a:pPr/>
              <a:t>18</a:t>
            </a:fld>
            <a:endParaRPr lang="en-US" sz="1200">
              <a:latin typeface="Times"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Helvetica" charset="0"/>
                <a:ea typeface="ＭＳ Ｐゴシック" charset="0"/>
                <a:cs typeface="ＭＳ Ｐゴシック" charset="0"/>
              </a:defRPr>
            </a:lvl1pPr>
            <a:lvl2pPr marL="37931725" indent="-37474525">
              <a:defRPr sz="1400">
                <a:solidFill>
                  <a:schemeClr val="tx1"/>
                </a:solidFill>
                <a:latin typeface="Helvetica" charset="0"/>
                <a:ea typeface="ＭＳ Ｐゴシック" charset="0"/>
              </a:defRPr>
            </a:lvl2pPr>
            <a:lvl3pPr>
              <a:defRPr sz="1400">
                <a:solidFill>
                  <a:schemeClr val="tx1"/>
                </a:solidFill>
                <a:latin typeface="Helvetica" charset="0"/>
                <a:ea typeface="ＭＳ Ｐゴシック" charset="0"/>
              </a:defRPr>
            </a:lvl3pPr>
            <a:lvl4pPr>
              <a:defRPr sz="1400">
                <a:solidFill>
                  <a:schemeClr val="tx1"/>
                </a:solidFill>
                <a:latin typeface="Helvetica" charset="0"/>
                <a:ea typeface="ＭＳ Ｐゴシック" charset="0"/>
              </a:defRPr>
            </a:lvl4pPr>
            <a:lvl5pPr>
              <a:defRPr sz="1400">
                <a:solidFill>
                  <a:schemeClr val="tx1"/>
                </a:solidFill>
                <a:latin typeface="Helvetica" charset="0"/>
                <a:ea typeface="ＭＳ Ｐゴシック" charset="0"/>
              </a:defRPr>
            </a:lvl5pPr>
            <a:lvl6pPr marL="457200" eaLnBrk="0" fontAlgn="base" hangingPunct="0">
              <a:spcBef>
                <a:spcPct val="0"/>
              </a:spcBef>
              <a:spcAft>
                <a:spcPct val="0"/>
              </a:spcAft>
              <a:defRPr sz="1400">
                <a:solidFill>
                  <a:schemeClr val="tx1"/>
                </a:solidFill>
                <a:latin typeface="Helvetica" charset="0"/>
                <a:ea typeface="ＭＳ Ｐゴシック" charset="0"/>
              </a:defRPr>
            </a:lvl6pPr>
            <a:lvl7pPr marL="914400" eaLnBrk="0" fontAlgn="base" hangingPunct="0">
              <a:spcBef>
                <a:spcPct val="0"/>
              </a:spcBef>
              <a:spcAft>
                <a:spcPct val="0"/>
              </a:spcAft>
              <a:defRPr sz="1400">
                <a:solidFill>
                  <a:schemeClr val="tx1"/>
                </a:solidFill>
                <a:latin typeface="Helvetica" charset="0"/>
                <a:ea typeface="ＭＳ Ｐゴシック" charset="0"/>
              </a:defRPr>
            </a:lvl7pPr>
            <a:lvl8pPr marL="1371600" eaLnBrk="0" fontAlgn="base" hangingPunct="0">
              <a:spcBef>
                <a:spcPct val="0"/>
              </a:spcBef>
              <a:spcAft>
                <a:spcPct val="0"/>
              </a:spcAft>
              <a:defRPr sz="1400">
                <a:solidFill>
                  <a:schemeClr val="tx1"/>
                </a:solidFill>
                <a:latin typeface="Helvetica" charset="0"/>
                <a:ea typeface="ＭＳ Ｐゴシック" charset="0"/>
              </a:defRPr>
            </a:lvl8pPr>
            <a:lvl9pPr marL="1828800" eaLnBrk="0" fontAlgn="base" hangingPunct="0">
              <a:spcBef>
                <a:spcPct val="0"/>
              </a:spcBef>
              <a:spcAft>
                <a:spcPct val="0"/>
              </a:spcAft>
              <a:defRPr sz="1400">
                <a:solidFill>
                  <a:schemeClr val="tx1"/>
                </a:solidFill>
                <a:latin typeface="Helvetica" charset="0"/>
                <a:ea typeface="ＭＳ Ｐゴシック" charset="0"/>
              </a:defRPr>
            </a:lvl9pPr>
          </a:lstStyle>
          <a:p>
            <a:fld id="{3CC675F8-40F5-5948-BB76-BCF91768CC8A}" type="slidenum">
              <a:rPr lang="en-US" sz="1200">
                <a:latin typeface="Times" charset="0"/>
              </a:rPr>
              <a:pPr/>
              <a:t>19</a:t>
            </a:fld>
            <a:endParaRPr lang="en-US" sz="1200">
              <a:latin typeface="Times"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26"/>
          <p:cNvSpPr>
            <a:spLocks noGrp="1" noRot="1" noChangeAspect="1" noChangeArrowheads="1" noTextEdit="1"/>
          </p:cNvSpPr>
          <p:nvPr>
            <p:ph type="sldImg"/>
          </p:nvPr>
        </p:nvSpPr>
        <p:spPr>
          <a:ln/>
        </p:spPr>
      </p:sp>
      <p:sp>
        <p:nvSpPr>
          <p:cNvPr id="29699"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Helvetica" charset="0"/>
                <a:ea typeface="ＭＳ Ｐゴシック" charset="0"/>
                <a:cs typeface="ＭＳ Ｐゴシック" charset="0"/>
              </a:defRPr>
            </a:lvl1pPr>
            <a:lvl2pPr marL="37931725" indent="-37474525">
              <a:defRPr sz="1400">
                <a:solidFill>
                  <a:schemeClr val="tx1"/>
                </a:solidFill>
                <a:latin typeface="Helvetica" charset="0"/>
                <a:ea typeface="ＭＳ Ｐゴシック" charset="0"/>
              </a:defRPr>
            </a:lvl2pPr>
            <a:lvl3pPr>
              <a:defRPr sz="1400">
                <a:solidFill>
                  <a:schemeClr val="tx1"/>
                </a:solidFill>
                <a:latin typeface="Helvetica" charset="0"/>
                <a:ea typeface="ＭＳ Ｐゴシック" charset="0"/>
              </a:defRPr>
            </a:lvl3pPr>
            <a:lvl4pPr>
              <a:defRPr sz="1400">
                <a:solidFill>
                  <a:schemeClr val="tx1"/>
                </a:solidFill>
                <a:latin typeface="Helvetica" charset="0"/>
                <a:ea typeface="ＭＳ Ｐゴシック" charset="0"/>
              </a:defRPr>
            </a:lvl4pPr>
            <a:lvl5pPr>
              <a:defRPr sz="1400">
                <a:solidFill>
                  <a:schemeClr val="tx1"/>
                </a:solidFill>
                <a:latin typeface="Helvetica" charset="0"/>
                <a:ea typeface="ＭＳ Ｐゴシック" charset="0"/>
              </a:defRPr>
            </a:lvl5pPr>
            <a:lvl6pPr marL="457200" eaLnBrk="0" fontAlgn="base" hangingPunct="0">
              <a:spcBef>
                <a:spcPct val="0"/>
              </a:spcBef>
              <a:spcAft>
                <a:spcPct val="0"/>
              </a:spcAft>
              <a:defRPr sz="1400">
                <a:solidFill>
                  <a:schemeClr val="tx1"/>
                </a:solidFill>
                <a:latin typeface="Helvetica" charset="0"/>
                <a:ea typeface="ＭＳ Ｐゴシック" charset="0"/>
              </a:defRPr>
            </a:lvl6pPr>
            <a:lvl7pPr marL="914400" eaLnBrk="0" fontAlgn="base" hangingPunct="0">
              <a:spcBef>
                <a:spcPct val="0"/>
              </a:spcBef>
              <a:spcAft>
                <a:spcPct val="0"/>
              </a:spcAft>
              <a:defRPr sz="1400">
                <a:solidFill>
                  <a:schemeClr val="tx1"/>
                </a:solidFill>
                <a:latin typeface="Helvetica" charset="0"/>
                <a:ea typeface="ＭＳ Ｐゴシック" charset="0"/>
              </a:defRPr>
            </a:lvl7pPr>
            <a:lvl8pPr marL="1371600" eaLnBrk="0" fontAlgn="base" hangingPunct="0">
              <a:spcBef>
                <a:spcPct val="0"/>
              </a:spcBef>
              <a:spcAft>
                <a:spcPct val="0"/>
              </a:spcAft>
              <a:defRPr sz="1400">
                <a:solidFill>
                  <a:schemeClr val="tx1"/>
                </a:solidFill>
                <a:latin typeface="Helvetica" charset="0"/>
                <a:ea typeface="ＭＳ Ｐゴシック" charset="0"/>
              </a:defRPr>
            </a:lvl8pPr>
            <a:lvl9pPr marL="1828800" eaLnBrk="0" fontAlgn="base" hangingPunct="0">
              <a:spcBef>
                <a:spcPct val="0"/>
              </a:spcBef>
              <a:spcAft>
                <a:spcPct val="0"/>
              </a:spcAft>
              <a:defRPr sz="1400">
                <a:solidFill>
                  <a:schemeClr val="tx1"/>
                </a:solidFill>
                <a:latin typeface="Helvetica" charset="0"/>
                <a:ea typeface="ＭＳ Ｐゴシック" charset="0"/>
              </a:defRPr>
            </a:lvl9pPr>
          </a:lstStyle>
          <a:p>
            <a:fld id="{9CEF59D3-0BDC-6D4A-A5FF-4E1A68C4AB61}" type="slidenum">
              <a:rPr lang="en-US" sz="1200">
                <a:latin typeface="Times" charset="0"/>
              </a:rPr>
              <a:pPr/>
              <a:t>2</a:t>
            </a:fld>
            <a:endParaRPr lang="en-US" sz="1200">
              <a:latin typeface="Times"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FCB6514A-A589-2E48-8335-51BD4F976391}" type="slidenum">
              <a:rPr lang="en-US" sz="1200"/>
              <a:pPr/>
              <a:t>5</a:t>
            </a:fld>
            <a:endParaRPr lang="en-US" sz="12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2627A15B-47D6-5643-AFA6-4F39BA19B70A}" type="slidenum">
              <a:rPr lang="en-US" sz="1200"/>
              <a:pPr/>
              <a:t>6</a:t>
            </a:fld>
            <a:endParaRPr lang="en-US" sz="12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B2181A79-C0D5-C64F-B74F-18CD3B2A2620}" type="slidenum">
              <a:rPr lang="en-US" sz="1200"/>
              <a:pPr/>
              <a:t>7</a:t>
            </a:fld>
            <a:endParaRPr lang="en-US"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We believe that homologous sequences share a common ancestor because they have very similar tertiary structures.  When we only have sequence data, we infer homology based on statistically significant similarity.  However, distantly related homologues often lack statistically significant similarity. Thus similarity can be used to infer homology, but not to infer non-homology.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Helvetica" charset="0"/>
                <a:ea typeface="ＭＳ Ｐゴシック" charset="0"/>
                <a:cs typeface="ＭＳ Ｐゴシック" charset="0"/>
              </a:defRPr>
            </a:lvl1pPr>
            <a:lvl2pPr marL="37931725" indent="-37474525">
              <a:defRPr sz="1400">
                <a:solidFill>
                  <a:schemeClr val="tx1"/>
                </a:solidFill>
                <a:latin typeface="Helvetica" charset="0"/>
                <a:ea typeface="ＭＳ Ｐゴシック" charset="0"/>
              </a:defRPr>
            </a:lvl2pPr>
            <a:lvl3pPr>
              <a:defRPr sz="1400">
                <a:solidFill>
                  <a:schemeClr val="tx1"/>
                </a:solidFill>
                <a:latin typeface="Helvetica" charset="0"/>
                <a:ea typeface="ＭＳ Ｐゴシック" charset="0"/>
              </a:defRPr>
            </a:lvl3pPr>
            <a:lvl4pPr>
              <a:defRPr sz="1400">
                <a:solidFill>
                  <a:schemeClr val="tx1"/>
                </a:solidFill>
                <a:latin typeface="Helvetica" charset="0"/>
                <a:ea typeface="ＭＳ Ｐゴシック" charset="0"/>
              </a:defRPr>
            </a:lvl4pPr>
            <a:lvl5pPr>
              <a:defRPr sz="1400">
                <a:solidFill>
                  <a:schemeClr val="tx1"/>
                </a:solidFill>
                <a:latin typeface="Helvetica" charset="0"/>
                <a:ea typeface="ＭＳ Ｐゴシック" charset="0"/>
              </a:defRPr>
            </a:lvl5pPr>
            <a:lvl6pPr marL="457200" eaLnBrk="0" fontAlgn="base" hangingPunct="0">
              <a:spcBef>
                <a:spcPct val="0"/>
              </a:spcBef>
              <a:spcAft>
                <a:spcPct val="0"/>
              </a:spcAft>
              <a:defRPr sz="1400">
                <a:solidFill>
                  <a:schemeClr val="tx1"/>
                </a:solidFill>
                <a:latin typeface="Helvetica" charset="0"/>
                <a:ea typeface="ＭＳ Ｐゴシック" charset="0"/>
              </a:defRPr>
            </a:lvl6pPr>
            <a:lvl7pPr marL="914400" eaLnBrk="0" fontAlgn="base" hangingPunct="0">
              <a:spcBef>
                <a:spcPct val="0"/>
              </a:spcBef>
              <a:spcAft>
                <a:spcPct val="0"/>
              </a:spcAft>
              <a:defRPr sz="1400">
                <a:solidFill>
                  <a:schemeClr val="tx1"/>
                </a:solidFill>
                <a:latin typeface="Helvetica" charset="0"/>
                <a:ea typeface="ＭＳ Ｐゴシック" charset="0"/>
              </a:defRPr>
            </a:lvl7pPr>
            <a:lvl8pPr marL="1371600" eaLnBrk="0" fontAlgn="base" hangingPunct="0">
              <a:spcBef>
                <a:spcPct val="0"/>
              </a:spcBef>
              <a:spcAft>
                <a:spcPct val="0"/>
              </a:spcAft>
              <a:defRPr sz="1400">
                <a:solidFill>
                  <a:schemeClr val="tx1"/>
                </a:solidFill>
                <a:latin typeface="Helvetica" charset="0"/>
                <a:ea typeface="ＭＳ Ｐゴシック" charset="0"/>
              </a:defRPr>
            </a:lvl8pPr>
            <a:lvl9pPr marL="1828800" eaLnBrk="0" fontAlgn="base" hangingPunct="0">
              <a:spcBef>
                <a:spcPct val="0"/>
              </a:spcBef>
              <a:spcAft>
                <a:spcPct val="0"/>
              </a:spcAft>
              <a:defRPr sz="1400">
                <a:solidFill>
                  <a:schemeClr val="tx1"/>
                </a:solidFill>
                <a:latin typeface="Helvetica" charset="0"/>
                <a:ea typeface="ＭＳ Ｐゴシック" charset="0"/>
              </a:defRPr>
            </a:lvl9pPr>
          </a:lstStyle>
          <a:p>
            <a:fld id="{49CFE8B8-9ED3-2145-BCE4-28F8F70DCD59}" type="slidenum">
              <a:rPr lang="en-US" sz="1200">
                <a:solidFill>
                  <a:prstClr val="black"/>
                </a:solidFill>
                <a:latin typeface="Times" charset="0"/>
              </a:rPr>
              <a:pPr/>
              <a:t>8</a:t>
            </a:fld>
            <a:endParaRPr lang="en-US" sz="1200">
              <a:solidFill>
                <a:prstClr val="black"/>
              </a:solidFill>
              <a:latin typeface="Times"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Helvetica" charset="0"/>
                <a:ea typeface="ＭＳ Ｐゴシック" charset="0"/>
                <a:cs typeface="ＭＳ Ｐゴシック" charset="0"/>
              </a:defRPr>
            </a:lvl1pPr>
            <a:lvl2pPr marL="37931725" indent="-37474525">
              <a:defRPr sz="1400">
                <a:solidFill>
                  <a:schemeClr val="tx1"/>
                </a:solidFill>
                <a:latin typeface="Helvetica" charset="0"/>
                <a:ea typeface="ＭＳ Ｐゴシック" charset="0"/>
              </a:defRPr>
            </a:lvl2pPr>
            <a:lvl3pPr>
              <a:defRPr sz="1400">
                <a:solidFill>
                  <a:schemeClr val="tx1"/>
                </a:solidFill>
                <a:latin typeface="Helvetica" charset="0"/>
                <a:ea typeface="ＭＳ Ｐゴシック" charset="0"/>
              </a:defRPr>
            </a:lvl3pPr>
            <a:lvl4pPr>
              <a:defRPr sz="1400">
                <a:solidFill>
                  <a:schemeClr val="tx1"/>
                </a:solidFill>
                <a:latin typeface="Helvetica" charset="0"/>
                <a:ea typeface="ＭＳ Ｐゴシック" charset="0"/>
              </a:defRPr>
            </a:lvl4pPr>
            <a:lvl5pPr>
              <a:defRPr sz="1400">
                <a:solidFill>
                  <a:schemeClr val="tx1"/>
                </a:solidFill>
                <a:latin typeface="Helvetica" charset="0"/>
                <a:ea typeface="ＭＳ Ｐゴシック" charset="0"/>
              </a:defRPr>
            </a:lvl5pPr>
            <a:lvl6pPr marL="457200" eaLnBrk="0" fontAlgn="base" hangingPunct="0">
              <a:spcBef>
                <a:spcPct val="0"/>
              </a:spcBef>
              <a:spcAft>
                <a:spcPct val="0"/>
              </a:spcAft>
              <a:defRPr sz="1400">
                <a:solidFill>
                  <a:schemeClr val="tx1"/>
                </a:solidFill>
                <a:latin typeface="Helvetica" charset="0"/>
                <a:ea typeface="ＭＳ Ｐゴシック" charset="0"/>
              </a:defRPr>
            </a:lvl6pPr>
            <a:lvl7pPr marL="914400" eaLnBrk="0" fontAlgn="base" hangingPunct="0">
              <a:spcBef>
                <a:spcPct val="0"/>
              </a:spcBef>
              <a:spcAft>
                <a:spcPct val="0"/>
              </a:spcAft>
              <a:defRPr sz="1400">
                <a:solidFill>
                  <a:schemeClr val="tx1"/>
                </a:solidFill>
                <a:latin typeface="Helvetica" charset="0"/>
                <a:ea typeface="ＭＳ Ｐゴシック" charset="0"/>
              </a:defRPr>
            </a:lvl7pPr>
            <a:lvl8pPr marL="1371600" eaLnBrk="0" fontAlgn="base" hangingPunct="0">
              <a:spcBef>
                <a:spcPct val="0"/>
              </a:spcBef>
              <a:spcAft>
                <a:spcPct val="0"/>
              </a:spcAft>
              <a:defRPr sz="1400">
                <a:solidFill>
                  <a:schemeClr val="tx1"/>
                </a:solidFill>
                <a:latin typeface="Helvetica" charset="0"/>
                <a:ea typeface="ＭＳ Ｐゴシック" charset="0"/>
              </a:defRPr>
            </a:lvl8pPr>
            <a:lvl9pPr marL="1828800" eaLnBrk="0" fontAlgn="base" hangingPunct="0">
              <a:spcBef>
                <a:spcPct val="0"/>
              </a:spcBef>
              <a:spcAft>
                <a:spcPct val="0"/>
              </a:spcAft>
              <a:defRPr sz="1400">
                <a:solidFill>
                  <a:schemeClr val="tx1"/>
                </a:solidFill>
                <a:latin typeface="Helvetica" charset="0"/>
                <a:ea typeface="ＭＳ Ｐゴシック" charset="0"/>
              </a:defRPr>
            </a:lvl9pPr>
          </a:lstStyle>
          <a:p>
            <a:fld id="{36ADD6DB-0A58-CE45-9654-148397C2323E}" type="slidenum">
              <a:rPr lang="en-US" sz="1200">
                <a:solidFill>
                  <a:prstClr val="black"/>
                </a:solidFill>
                <a:latin typeface="Times" charset="0"/>
              </a:rPr>
              <a:pPr/>
              <a:t>9</a:t>
            </a:fld>
            <a:endParaRPr lang="en-US" sz="1200">
              <a:solidFill>
                <a:prstClr val="black"/>
              </a:solidFill>
              <a:latin typeface="Times"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BEA8ADF5-A8D2-724A-B287-BDE3A2C8FC3F}" type="slidenum">
              <a:rPr lang="en-US" sz="1200"/>
              <a:pPr/>
              <a:t>11</a:t>
            </a:fld>
            <a:endParaRPr 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A38FD18-7053-804C-9FB6-2D3CB2F7A29E}" type="datetimeFigureOut">
              <a:rPr lang="en-US" smtClean="0"/>
              <a:t>5/12/14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98FE51-81B3-BD4C-AF86-0CC53E2F087C}" type="slidenum">
              <a:rPr lang="en-US" smtClean="0"/>
              <a:t>‹#›</a:t>
            </a:fld>
            <a:endParaRPr lang="en-US"/>
          </a:p>
        </p:txBody>
      </p:sp>
    </p:spTree>
    <p:extLst>
      <p:ext uri="{BB962C8B-B14F-4D97-AF65-F5344CB8AC3E}">
        <p14:creationId xmlns:p14="http://schemas.microsoft.com/office/powerpoint/2010/main" val="230512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38FD18-7053-804C-9FB6-2D3CB2F7A29E}" type="datetimeFigureOut">
              <a:rPr lang="en-US" smtClean="0"/>
              <a:t>5/12/14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98FE51-81B3-BD4C-AF86-0CC53E2F087C}" type="slidenum">
              <a:rPr lang="en-US" smtClean="0"/>
              <a:t>‹#›</a:t>
            </a:fld>
            <a:endParaRPr lang="en-US"/>
          </a:p>
        </p:txBody>
      </p:sp>
    </p:spTree>
    <p:extLst>
      <p:ext uri="{BB962C8B-B14F-4D97-AF65-F5344CB8AC3E}">
        <p14:creationId xmlns:p14="http://schemas.microsoft.com/office/powerpoint/2010/main" val="272587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38FD18-7053-804C-9FB6-2D3CB2F7A29E}" type="datetimeFigureOut">
              <a:rPr lang="en-US" smtClean="0"/>
              <a:t>5/12/14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98FE51-81B3-BD4C-AF86-0CC53E2F087C}" type="slidenum">
              <a:rPr lang="en-US" smtClean="0"/>
              <a:t>‹#›</a:t>
            </a:fld>
            <a:endParaRPr lang="en-US"/>
          </a:p>
        </p:txBody>
      </p:sp>
    </p:spTree>
    <p:extLst>
      <p:ext uri="{BB962C8B-B14F-4D97-AF65-F5344CB8AC3E}">
        <p14:creationId xmlns:p14="http://schemas.microsoft.com/office/powerpoint/2010/main" val="3112428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F3A277-91EC-2247-9B19-F1B5D3585DEF}" type="datetimeFigureOut">
              <a:rPr lang="en-US" smtClean="0">
                <a:solidFill>
                  <a:prstClr val="black">
                    <a:tint val="75000"/>
                  </a:prstClr>
                </a:solidFill>
              </a:rPr>
              <a:pPr/>
              <a:t>5/12/14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C2910B-A006-FC49-9715-5DDB7356C6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3921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8F3A277-91EC-2247-9B19-F1B5D3585DEF}" type="datetimeFigureOut">
              <a:rPr lang="en-US" smtClean="0">
                <a:solidFill>
                  <a:prstClr val="black">
                    <a:tint val="75000"/>
                  </a:prstClr>
                </a:solidFill>
              </a:rPr>
              <a:pPr/>
              <a:t>5/12/14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C2910B-A006-FC49-9715-5DDB7356C6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621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F3A277-91EC-2247-9B19-F1B5D3585DEF}" type="datetimeFigureOut">
              <a:rPr lang="en-US" smtClean="0">
                <a:solidFill>
                  <a:prstClr val="black">
                    <a:tint val="75000"/>
                  </a:prstClr>
                </a:solidFill>
              </a:rPr>
              <a:pPr/>
              <a:t>5/12/14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C2910B-A006-FC49-9715-5DDB7356C6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3674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F3A277-91EC-2247-9B19-F1B5D3585DEF}" type="datetimeFigureOut">
              <a:rPr lang="en-US" smtClean="0">
                <a:solidFill>
                  <a:prstClr val="black">
                    <a:tint val="75000"/>
                  </a:prstClr>
                </a:solidFill>
              </a:rPr>
              <a:pPr/>
              <a:t>5/12/14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C2910B-A006-FC49-9715-5DDB7356C6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76562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F3A277-91EC-2247-9B19-F1B5D3585DEF}" type="datetimeFigureOut">
              <a:rPr lang="en-US" smtClean="0">
                <a:solidFill>
                  <a:prstClr val="black">
                    <a:tint val="75000"/>
                  </a:prstClr>
                </a:solidFill>
              </a:rPr>
              <a:pPr/>
              <a:t>5/12/14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AC2910B-A006-FC49-9715-5DDB7356C6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0713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48F3A277-91EC-2247-9B19-F1B5D3585DEF}" type="datetimeFigureOut">
              <a:rPr lang="en-US" smtClean="0">
                <a:solidFill>
                  <a:prstClr val="black">
                    <a:tint val="75000"/>
                  </a:prstClr>
                </a:solidFill>
              </a:rPr>
              <a:pPr/>
              <a:t>5/12/14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AC2910B-A006-FC49-9715-5DDB7356C6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8430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F3A277-91EC-2247-9B19-F1B5D3585DEF}" type="datetimeFigureOut">
              <a:rPr lang="en-US" smtClean="0">
                <a:solidFill>
                  <a:prstClr val="black">
                    <a:tint val="75000"/>
                  </a:prstClr>
                </a:solidFill>
              </a:rPr>
              <a:pPr/>
              <a:t>5/12/14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AC2910B-A006-FC49-9715-5DDB7356C6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86637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F3A277-91EC-2247-9B19-F1B5D3585DEF}" type="datetimeFigureOut">
              <a:rPr lang="en-US" smtClean="0">
                <a:solidFill>
                  <a:prstClr val="black">
                    <a:tint val="75000"/>
                  </a:prstClr>
                </a:solidFill>
              </a:rPr>
              <a:pPr/>
              <a:t>5/12/14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C2910B-A006-FC49-9715-5DDB7356C6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7287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38FD18-7053-804C-9FB6-2D3CB2F7A29E}" type="datetimeFigureOut">
              <a:rPr lang="en-US" smtClean="0"/>
              <a:t>5/12/14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98FE51-81B3-BD4C-AF86-0CC53E2F087C}" type="slidenum">
              <a:rPr lang="en-US" smtClean="0"/>
              <a:t>‹#›</a:t>
            </a:fld>
            <a:endParaRPr lang="en-US"/>
          </a:p>
        </p:txBody>
      </p:sp>
    </p:spTree>
    <p:extLst>
      <p:ext uri="{BB962C8B-B14F-4D97-AF65-F5344CB8AC3E}">
        <p14:creationId xmlns:p14="http://schemas.microsoft.com/office/powerpoint/2010/main" val="1970013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F3A277-91EC-2247-9B19-F1B5D3585DEF}" type="datetimeFigureOut">
              <a:rPr lang="en-US" smtClean="0">
                <a:solidFill>
                  <a:prstClr val="black">
                    <a:tint val="75000"/>
                  </a:prstClr>
                </a:solidFill>
              </a:rPr>
              <a:pPr/>
              <a:t>5/12/14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C2910B-A006-FC49-9715-5DDB7356C6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1197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F3A277-91EC-2247-9B19-F1B5D3585DEF}" type="datetimeFigureOut">
              <a:rPr lang="en-US" smtClean="0">
                <a:solidFill>
                  <a:prstClr val="black">
                    <a:tint val="75000"/>
                  </a:prstClr>
                </a:solidFill>
              </a:rPr>
              <a:pPr/>
              <a:t>5/12/14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C2910B-A006-FC49-9715-5DDB7356C6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2262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F3A277-91EC-2247-9B19-F1B5D3585DEF}" type="datetimeFigureOut">
              <a:rPr lang="en-US" smtClean="0">
                <a:solidFill>
                  <a:prstClr val="black">
                    <a:tint val="75000"/>
                  </a:prstClr>
                </a:solidFill>
              </a:rPr>
              <a:pPr/>
              <a:t>5/12/14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C2910B-A006-FC49-9715-5DDB7356C6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3779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38FD18-7053-804C-9FB6-2D3CB2F7A29E}" type="datetimeFigureOut">
              <a:rPr lang="en-US" smtClean="0"/>
              <a:t>5/12/14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98FE51-81B3-BD4C-AF86-0CC53E2F087C}" type="slidenum">
              <a:rPr lang="en-US" smtClean="0"/>
              <a:t>‹#›</a:t>
            </a:fld>
            <a:endParaRPr lang="en-US"/>
          </a:p>
        </p:txBody>
      </p:sp>
    </p:spTree>
    <p:extLst>
      <p:ext uri="{BB962C8B-B14F-4D97-AF65-F5344CB8AC3E}">
        <p14:creationId xmlns:p14="http://schemas.microsoft.com/office/powerpoint/2010/main" val="213654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A38FD18-7053-804C-9FB6-2D3CB2F7A29E}" type="datetimeFigureOut">
              <a:rPr lang="en-US" smtClean="0"/>
              <a:t>5/12/14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98FE51-81B3-BD4C-AF86-0CC53E2F087C}" type="slidenum">
              <a:rPr lang="en-US" smtClean="0"/>
              <a:t>‹#›</a:t>
            </a:fld>
            <a:endParaRPr lang="en-US"/>
          </a:p>
        </p:txBody>
      </p:sp>
    </p:spTree>
    <p:extLst>
      <p:ext uri="{BB962C8B-B14F-4D97-AF65-F5344CB8AC3E}">
        <p14:creationId xmlns:p14="http://schemas.microsoft.com/office/powerpoint/2010/main" val="649288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A38FD18-7053-804C-9FB6-2D3CB2F7A29E}" type="datetimeFigureOut">
              <a:rPr lang="en-US" smtClean="0"/>
              <a:t>5/12/14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98FE51-81B3-BD4C-AF86-0CC53E2F087C}" type="slidenum">
              <a:rPr lang="en-US" smtClean="0"/>
              <a:t>‹#›</a:t>
            </a:fld>
            <a:endParaRPr lang="en-US"/>
          </a:p>
        </p:txBody>
      </p:sp>
    </p:spTree>
    <p:extLst>
      <p:ext uri="{BB962C8B-B14F-4D97-AF65-F5344CB8AC3E}">
        <p14:creationId xmlns:p14="http://schemas.microsoft.com/office/powerpoint/2010/main" val="2567507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A38FD18-7053-804C-9FB6-2D3CB2F7A29E}" type="datetimeFigureOut">
              <a:rPr lang="en-US" smtClean="0"/>
              <a:t>5/12/14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98FE51-81B3-BD4C-AF86-0CC53E2F087C}" type="slidenum">
              <a:rPr lang="en-US" smtClean="0"/>
              <a:t>‹#›</a:t>
            </a:fld>
            <a:endParaRPr lang="en-US"/>
          </a:p>
        </p:txBody>
      </p:sp>
    </p:spTree>
    <p:extLst>
      <p:ext uri="{BB962C8B-B14F-4D97-AF65-F5344CB8AC3E}">
        <p14:creationId xmlns:p14="http://schemas.microsoft.com/office/powerpoint/2010/main" val="478746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38FD18-7053-804C-9FB6-2D3CB2F7A29E}" type="datetimeFigureOut">
              <a:rPr lang="en-US" smtClean="0"/>
              <a:t>5/12/14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98FE51-81B3-BD4C-AF86-0CC53E2F087C}" type="slidenum">
              <a:rPr lang="en-US" smtClean="0"/>
              <a:t>‹#›</a:t>
            </a:fld>
            <a:endParaRPr lang="en-US"/>
          </a:p>
        </p:txBody>
      </p:sp>
    </p:spTree>
    <p:extLst>
      <p:ext uri="{BB962C8B-B14F-4D97-AF65-F5344CB8AC3E}">
        <p14:creationId xmlns:p14="http://schemas.microsoft.com/office/powerpoint/2010/main" val="2361553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38FD18-7053-804C-9FB6-2D3CB2F7A29E}" type="datetimeFigureOut">
              <a:rPr lang="en-US" smtClean="0"/>
              <a:t>5/12/14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98FE51-81B3-BD4C-AF86-0CC53E2F087C}" type="slidenum">
              <a:rPr lang="en-US" smtClean="0"/>
              <a:t>‹#›</a:t>
            </a:fld>
            <a:endParaRPr lang="en-US"/>
          </a:p>
        </p:txBody>
      </p:sp>
    </p:spTree>
    <p:extLst>
      <p:ext uri="{BB962C8B-B14F-4D97-AF65-F5344CB8AC3E}">
        <p14:creationId xmlns:p14="http://schemas.microsoft.com/office/powerpoint/2010/main" val="2867734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38FD18-7053-804C-9FB6-2D3CB2F7A29E}" type="datetimeFigureOut">
              <a:rPr lang="en-US" smtClean="0"/>
              <a:t>5/12/14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98FE51-81B3-BD4C-AF86-0CC53E2F087C}" type="slidenum">
              <a:rPr lang="en-US" smtClean="0"/>
              <a:t>‹#›</a:t>
            </a:fld>
            <a:endParaRPr lang="en-US"/>
          </a:p>
        </p:txBody>
      </p:sp>
    </p:spTree>
    <p:extLst>
      <p:ext uri="{BB962C8B-B14F-4D97-AF65-F5344CB8AC3E}">
        <p14:creationId xmlns:p14="http://schemas.microsoft.com/office/powerpoint/2010/main" val="25768259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Helvetica"/>
                <a:cs typeface="Helvetica"/>
              </a:defRPr>
            </a:lvl1pPr>
          </a:lstStyle>
          <a:p>
            <a:fld id="{DA38FD18-7053-804C-9FB6-2D3CB2F7A29E}" type="datetimeFigureOut">
              <a:rPr lang="en-US" smtClean="0"/>
              <a:pPr/>
              <a:t>5/12/14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Helvetica"/>
                <a:cs typeface="Helvetica"/>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Helvetica"/>
                <a:cs typeface="Helvetica"/>
              </a:defRPr>
            </a:lvl1pPr>
          </a:lstStyle>
          <a:p>
            <a:fld id="{2998FE51-81B3-BD4C-AF86-0CC53E2F087C}" type="slidenum">
              <a:rPr lang="en-US" smtClean="0"/>
              <a:pPr/>
              <a:t>‹#›</a:t>
            </a:fld>
            <a:endParaRPr lang="en-US"/>
          </a:p>
        </p:txBody>
      </p:sp>
    </p:spTree>
    <p:extLst>
      <p:ext uri="{BB962C8B-B14F-4D97-AF65-F5344CB8AC3E}">
        <p14:creationId xmlns:p14="http://schemas.microsoft.com/office/powerpoint/2010/main" val="5522629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Helvetica"/>
                <a:cs typeface="Helvetica"/>
              </a:defRPr>
            </a:lvl1pPr>
          </a:lstStyle>
          <a:p>
            <a:fld id="{48F3A277-91EC-2247-9B19-F1B5D3585DEF}" type="datetimeFigureOut">
              <a:rPr lang="en-US" smtClean="0">
                <a:solidFill>
                  <a:prstClr val="black">
                    <a:tint val="75000"/>
                  </a:prstClr>
                </a:solidFill>
              </a:rPr>
              <a:pPr/>
              <a:t>5/12/14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Helvetica"/>
                <a:cs typeface="Helvetica"/>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Helvetica"/>
                <a:cs typeface="Helvetica"/>
              </a:defRPr>
            </a:lvl1pPr>
          </a:lstStyle>
          <a:p>
            <a:fld id="{DAC2910B-A006-FC49-9715-5DDB7356C68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997987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eg"/><Relationship Id="rId5" Type="http://schemas.microsoft.com/office/2007/relationships/hdphoto" Target="../media/hdphoto1.wdp"/><Relationship Id="rId6" Type="http://schemas.openxmlformats.org/officeDocument/2006/relationships/image" Target="../media/image18.emf"/><Relationship Id="rId7" Type="http://schemas.openxmlformats.org/officeDocument/2006/relationships/image" Target="../media/image19.png"/><Relationship Id="rId8" Type="http://schemas.openxmlformats.org/officeDocument/2006/relationships/image" Target="../media/image20.jpg"/><Relationship Id="rId1" Type="http://schemas.openxmlformats.org/officeDocument/2006/relationships/slideLayout" Target="../slideLayouts/slideLayout17.xml"/><Relationship Id="rId2"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17.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g"/><Relationship Id="rId5" Type="http://schemas.openxmlformats.org/officeDocument/2006/relationships/image" Target="../media/image29.jpg"/><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2.tiff"/><Relationship Id="rId3" Type="http://schemas.openxmlformats.org/officeDocument/2006/relationships/image" Target="../media/image33.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17.xml"/><Relationship Id="rId2"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89233"/>
            <a:ext cx="7772400" cy="2552927"/>
          </a:xfrm>
        </p:spPr>
        <p:txBody>
          <a:bodyPr>
            <a:normAutofit fontScale="90000"/>
          </a:bodyPr>
          <a:lstStyle/>
          <a:p>
            <a:r>
              <a:rPr lang="en-US" dirty="0">
                <a:latin typeface="Helvetica"/>
                <a:cs typeface="Helvetica"/>
              </a:rPr>
              <a:t>From Sequences to Science – </a:t>
            </a:r>
            <a:r>
              <a:rPr lang="en-US" dirty="0" smtClean="0">
                <a:latin typeface="Helvetica"/>
                <a:cs typeface="Helvetica"/>
              </a:rPr>
              <a:t>Lessons </a:t>
            </a:r>
            <a:r>
              <a:rPr lang="en-US" dirty="0">
                <a:latin typeface="Helvetica"/>
                <a:cs typeface="Helvetica"/>
              </a:rPr>
              <a:t>and challenges from 30 years of </a:t>
            </a:r>
            <a:r>
              <a:rPr lang="en-US" dirty="0" smtClean="0">
                <a:latin typeface="Helvetica"/>
                <a:cs typeface="Helvetica"/>
              </a:rPr>
              <a:t>sequence </a:t>
            </a:r>
            <a:r>
              <a:rPr lang="en-US" dirty="0">
                <a:latin typeface="Helvetica"/>
                <a:cs typeface="Helvetica"/>
              </a:rPr>
              <a:t>comparison</a:t>
            </a:r>
          </a:p>
        </p:txBody>
      </p:sp>
      <p:sp>
        <p:nvSpPr>
          <p:cNvPr id="3" name="Subtitle 2"/>
          <p:cNvSpPr>
            <a:spLocks noGrp="1"/>
          </p:cNvSpPr>
          <p:nvPr>
            <p:ph type="subTitle" idx="1"/>
          </p:nvPr>
        </p:nvSpPr>
        <p:spPr/>
        <p:txBody>
          <a:bodyPr>
            <a:normAutofit fontScale="92500" lnSpcReduction="20000"/>
          </a:bodyPr>
          <a:lstStyle/>
          <a:p>
            <a:r>
              <a:rPr lang="en-US" dirty="0" smtClean="0"/>
              <a:t>William R Pearson</a:t>
            </a:r>
          </a:p>
          <a:p>
            <a:r>
              <a:rPr lang="en-US" dirty="0" smtClean="0"/>
              <a:t>Biochemistry and Molecular Genetics</a:t>
            </a:r>
          </a:p>
          <a:p>
            <a:r>
              <a:rPr lang="en-US" dirty="0" smtClean="0"/>
              <a:t>U. of Virginia</a:t>
            </a:r>
            <a:endParaRPr lang="en-US" dirty="0"/>
          </a:p>
        </p:txBody>
      </p:sp>
    </p:spTree>
    <p:extLst>
      <p:ext uri="{BB962C8B-B14F-4D97-AF65-F5344CB8AC3E}">
        <p14:creationId xmlns:p14="http://schemas.microsoft.com/office/powerpoint/2010/main" val="173834046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85800" y="368300"/>
            <a:ext cx="7772400" cy="977900"/>
          </a:xfrm>
        </p:spPr>
        <p:txBody>
          <a:bodyPr>
            <a:noAutofit/>
          </a:bodyPr>
          <a:lstStyle/>
          <a:p>
            <a:r>
              <a:rPr lang="en-US" dirty="0" smtClean="0">
                <a:latin typeface="Helvetica" charset="0"/>
                <a:ea typeface="ＭＳ Ｐゴシック" charset="0"/>
                <a:cs typeface="ＭＳ Ｐゴシック" charset="0"/>
              </a:rPr>
              <a:t>If </a:t>
            </a:r>
            <a:r>
              <a:rPr lang="en-US" dirty="0">
                <a:latin typeface="Helvetica" charset="0"/>
                <a:ea typeface="ＭＳ Ｐゴシック" charset="0"/>
                <a:cs typeface="ＭＳ Ｐゴシック" charset="0"/>
              </a:rPr>
              <a:t>protein </a:t>
            </a:r>
            <a:r>
              <a:rPr lang="en-US" dirty="0" smtClean="0">
                <a:latin typeface="Helvetica" charset="0"/>
                <a:ea typeface="ＭＳ Ｐゴシック" charset="0"/>
                <a:cs typeface="ＭＳ Ｐゴシック" charset="0"/>
              </a:rPr>
              <a:t>sequences are random –</a:t>
            </a:r>
            <a:r>
              <a:rPr lang="en-US" dirty="0">
                <a:latin typeface="Helvetica" charset="0"/>
                <a:ea typeface="ＭＳ Ｐゴシック" charset="0"/>
                <a:cs typeface="ＭＳ Ｐゴシック" charset="0"/>
              </a:rPr>
              <a:t/>
            </a:r>
            <a:br>
              <a:rPr lang="en-US" dirty="0">
                <a:latin typeface="Helvetica" charset="0"/>
                <a:ea typeface="ＭＳ Ｐゴシック" charset="0"/>
                <a:cs typeface="ＭＳ Ｐゴシック" charset="0"/>
              </a:rPr>
            </a:br>
            <a:r>
              <a:rPr lang="en-US" dirty="0" smtClean="0">
                <a:latin typeface="Helvetica" charset="0"/>
                <a:ea typeface="ＭＳ Ｐゴシック" charset="0"/>
                <a:cs typeface="ＭＳ Ｐゴシック" charset="0"/>
              </a:rPr>
              <a:t>Are </a:t>
            </a:r>
            <a:r>
              <a:rPr lang="en-US" dirty="0">
                <a:latin typeface="Helvetica" charset="0"/>
                <a:ea typeface="ＭＳ Ｐゴシック" charset="0"/>
                <a:cs typeface="ＭＳ Ｐゴシック" charset="0"/>
              </a:rPr>
              <a:t>there constraints on </a:t>
            </a:r>
            <a:r>
              <a:rPr lang="en-US" dirty="0" smtClean="0">
                <a:latin typeface="Helvetica" charset="0"/>
                <a:ea typeface="ＭＳ Ｐゴシック" charset="0"/>
                <a:cs typeface="ＭＳ Ｐゴシック" charset="0"/>
              </a:rPr>
              <a:t>sequences?</a:t>
            </a:r>
            <a:endParaRPr lang="en-US" dirty="0">
              <a:latin typeface="Helvetica" charset="0"/>
              <a:ea typeface="ＭＳ Ｐゴシック" charset="0"/>
              <a:cs typeface="ＭＳ Ｐゴシック" charset="0"/>
            </a:endParaRPr>
          </a:p>
        </p:txBody>
      </p:sp>
      <p:pic>
        <p:nvPicPr>
          <p:cNvPr id="90116" name="Picture 4" descr="fig_xo_breakaxis_bw_nologodds_1up5_no_filter_plot_logodds_v_expected_k1_qvaluecut_obs_clumps_random_mc_order1_hybrid_Poisson_norm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892300"/>
            <a:ext cx="2925763" cy="2925763"/>
          </a:xfrm>
          <a:prstGeom prst="rect">
            <a:avLst/>
          </a:prstGeom>
          <a:noFill/>
          <a:extLst>
            <a:ext uri="{909E8E84-426E-40dd-AFC4-6F175D3DCCD1}">
              <a14:hiddenFill xmlns:a14="http://schemas.microsoft.com/office/drawing/2010/main">
                <a:solidFill>
                  <a:srgbClr val="FFFFFF"/>
                </a:solidFill>
              </a14:hiddenFill>
            </a:ext>
          </a:extLst>
        </p:spPr>
      </p:pic>
      <p:pic>
        <p:nvPicPr>
          <p:cNvPr id="90117" name="Picture 5" descr="fig_xo_equalaxis_bw_log2_1up5_no_filter_plot_logodds_v_expected_k1_qvaluecut_obs_clumps_random_mc_order1_hybrid_Poisson_norm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2463" y="1890713"/>
            <a:ext cx="3894137" cy="2927350"/>
          </a:xfrm>
          <a:prstGeom prst="rect">
            <a:avLst/>
          </a:prstGeom>
          <a:noFill/>
          <a:extLst>
            <a:ext uri="{909E8E84-426E-40dd-AFC4-6F175D3DCCD1}">
              <a14:hiddenFill xmlns:a14="http://schemas.microsoft.com/office/drawing/2010/main">
                <a:solidFill>
                  <a:srgbClr val="FFFFFF"/>
                </a:solidFill>
              </a14:hiddenFill>
            </a:ext>
          </a:extLst>
        </p:spPr>
      </p:pic>
      <p:sp>
        <p:nvSpPr>
          <p:cNvPr id="90118" name="Rectangle 6"/>
          <p:cNvSpPr>
            <a:spLocks noChangeArrowheads="1"/>
          </p:cNvSpPr>
          <p:nvPr/>
        </p:nvSpPr>
        <p:spPr bwMode="auto">
          <a:xfrm>
            <a:off x="2996238" y="4886704"/>
            <a:ext cx="31515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dirty="0">
                <a:latin typeface="Helvetica"/>
                <a:cs typeface="Helvetica"/>
              </a:rPr>
              <a:t>Random? 	  </a:t>
            </a:r>
            <a:r>
              <a:rPr lang="en-US" sz="2800" dirty="0">
                <a:solidFill>
                  <a:srgbClr val="FF3300"/>
                </a:solidFill>
                <a:latin typeface="Helvetica"/>
                <a:cs typeface="Helvetica"/>
              </a:rPr>
              <a:t>Yes</a:t>
            </a:r>
          </a:p>
          <a:p>
            <a:pPr algn="ctr"/>
            <a:r>
              <a:rPr lang="en-US" sz="2800" dirty="0">
                <a:latin typeface="Helvetica"/>
                <a:cs typeface="Helvetica"/>
              </a:rPr>
              <a:t>Constrained?	  </a:t>
            </a:r>
            <a:r>
              <a:rPr lang="en-US" sz="2800" dirty="0">
                <a:solidFill>
                  <a:srgbClr val="FF3300"/>
                </a:solidFill>
                <a:latin typeface="Helvetica"/>
                <a:cs typeface="Helvetica"/>
              </a:rPr>
              <a:t>No</a:t>
            </a:r>
          </a:p>
        </p:txBody>
      </p:sp>
      <p:sp>
        <p:nvSpPr>
          <p:cNvPr id="2" name="TextBox 1"/>
          <p:cNvSpPr txBox="1"/>
          <p:nvPr/>
        </p:nvSpPr>
        <p:spPr>
          <a:xfrm>
            <a:off x="6023490" y="6223923"/>
            <a:ext cx="2931098" cy="369332"/>
          </a:xfrm>
          <a:prstGeom prst="rect">
            <a:avLst/>
          </a:prstGeom>
          <a:noFill/>
        </p:spPr>
        <p:txBody>
          <a:bodyPr wrap="none" rtlCol="0">
            <a:spAutoFit/>
          </a:bodyPr>
          <a:lstStyle/>
          <a:p>
            <a:r>
              <a:rPr lang="en-US" dirty="0" smtClean="0">
                <a:latin typeface="Helvetica"/>
                <a:cs typeface="Helvetica"/>
              </a:rPr>
              <a:t>Lavelle and Pearson, 2010</a:t>
            </a:r>
            <a:endParaRPr lang="en-US" dirty="0">
              <a:latin typeface="Helvetica"/>
              <a:cs typeface="Helvetica"/>
            </a:endParaRPr>
          </a:p>
        </p:txBody>
      </p:sp>
    </p:spTree>
    <p:extLst>
      <p:ext uri="{BB962C8B-B14F-4D97-AF65-F5344CB8AC3E}">
        <p14:creationId xmlns:p14="http://schemas.microsoft.com/office/powerpoint/2010/main" val="4141256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1073260" y="903488"/>
            <a:ext cx="6997481" cy="3211312"/>
          </a:xfrm>
        </p:spPr>
        <p:txBody>
          <a:bodyPr>
            <a:normAutofit fontScale="90000"/>
          </a:bodyPr>
          <a:lstStyle/>
          <a:p>
            <a:r>
              <a:rPr lang="ja-JP" altLang="en-US" dirty="0">
                <a:solidFill>
                  <a:schemeClr val="tx1"/>
                </a:solidFill>
                <a:latin typeface="Arial" charset="0"/>
                <a:ea typeface="ＭＳ Ｐゴシック" charset="0"/>
                <a:cs typeface="ＭＳ Ｐゴシック" charset="0"/>
              </a:rPr>
              <a:t>“</a:t>
            </a:r>
            <a:r>
              <a:rPr lang="en-US" dirty="0">
                <a:solidFill>
                  <a:schemeClr val="tx1"/>
                </a:solidFill>
                <a:latin typeface="Arial" charset="0"/>
                <a:ea typeface="ＭＳ Ｐゴシック" charset="0"/>
                <a:cs typeface="ＭＳ Ｐゴシック" charset="0"/>
              </a:rPr>
              <a:t>All science is </a:t>
            </a:r>
            <a:r>
              <a:rPr lang="en-US" dirty="0" smtClean="0">
                <a:solidFill>
                  <a:schemeClr val="tx1"/>
                </a:solidFill>
                <a:latin typeface="Arial" charset="0"/>
                <a:ea typeface="ＭＳ Ｐゴシック" charset="0"/>
                <a:cs typeface="ＭＳ Ｐゴシック" charset="0"/>
              </a:rPr>
              <a:t>either physics</a:t>
            </a:r>
            <a:r>
              <a:rPr lang="en-US" dirty="0">
                <a:solidFill>
                  <a:schemeClr val="tx1"/>
                </a:solidFill>
                <a:latin typeface="Arial" charset="0"/>
                <a:ea typeface="ＭＳ Ｐゴシック" charset="0"/>
                <a:cs typeface="ＭＳ Ｐゴシック" charset="0"/>
              </a:rPr>
              <a:t/>
            </a:r>
            <a:br>
              <a:rPr lang="en-US" dirty="0">
                <a:solidFill>
                  <a:schemeClr val="tx1"/>
                </a:solidFill>
                <a:latin typeface="Arial" charset="0"/>
                <a:ea typeface="ＭＳ Ｐゴシック" charset="0"/>
                <a:cs typeface="ＭＳ Ｐゴシック" charset="0"/>
              </a:rPr>
            </a:br>
            <a:r>
              <a:rPr lang="en-US" dirty="0">
                <a:solidFill>
                  <a:schemeClr val="tx1"/>
                </a:solidFill>
                <a:latin typeface="Arial" charset="0"/>
                <a:ea typeface="ＭＳ Ｐゴシック" charset="0"/>
                <a:cs typeface="ＭＳ Ｐゴシック" charset="0"/>
              </a:rPr>
              <a:t>	or stamp collecting.</a:t>
            </a:r>
            <a:r>
              <a:rPr lang="ja-JP" altLang="en-US" dirty="0">
                <a:solidFill>
                  <a:schemeClr val="tx1"/>
                </a:solidFill>
                <a:latin typeface="Arial" charset="0"/>
                <a:ea typeface="ＭＳ Ｐゴシック" charset="0"/>
                <a:cs typeface="ＭＳ Ｐゴシック" charset="0"/>
              </a:rPr>
              <a:t>”</a:t>
            </a:r>
            <a:r>
              <a:rPr lang="en-US" i="1" dirty="0">
                <a:solidFill>
                  <a:schemeClr val="tx1"/>
                </a:solidFill>
                <a:latin typeface="Arial" charset="0"/>
                <a:ea typeface="ＭＳ Ｐゴシック" charset="0"/>
                <a:cs typeface="ＭＳ Ｐゴシック" charset="0"/>
              </a:rPr>
              <a:t/>
            </a:r>
            <a:br>
              <a:rPr lang="en-US" i="1" dirty="0">
                <a:solidFill>
                  <a:schemeClr val="tx1"/>
                </a:solidFill>
                <a:latin typeface="Arial" charset="0"/>
                <a:ea typeface="ＭＳ Ｐゴシック" charset="0"/>
                <a:cs typeface="ＭＳ Ｐゴシック" charset="0"/>
              </a:rPr>
            </a:br>
            <a:r>
              <a:rPr lang="en-US" i="1" dirty="0">
                <a:solidFill>
                  <a:schemeClr val="tx1"/>
                </a:solidFill>
                <a:latin typeface="Arial" charset="0"/>
                <a:ea typeface="ＭＳ Ｐゴシック" charset="0"/>
                <a:cs typeface="ＭＳ Ｐゴシック" charset="0"/>
              </a:rPr>
              <a:t/>
            </a:r>
            <a:br>
              <a:rPr lang="en-US" i="1" dirty="0">
                <a:solidFill>
                  <a:schemeClr val="tx1"/>
                </a:solidFill>
                <a:latin typeface="Arial" charset="0"/>
                <a:ea typeface="ＭＳ Ｐゴシック" charset="0"/>
                <a:cs typeface="ＭＳ Ｐゴシック" charset="0"/>
              </a:rPr>
            </a:br>
            <a:r>
              <a:rPr lang="en-US" i="1" dirty="0">
                <a:solidFill>
                  <a:schemeClr val="tx1"/>
                </a:solidFill>
                <a:latin typeface="Arial" charset="0"/>
                <a:ea typeface="ＭＳ Ｐゴシック" charset="0"/>
                <a:cs typeface="ＭＳ Ｐゴシック" charset="0"/>
              </a:rPr>
              <a:t>–Ernest Rutherford</a:t>
            </a:r>
            <a:r>
              <a:rPr lang="en-US" i="1" dirty="0">
                <a:solidFill>
                  <a:schemeClr val="tx1"/>
                </a:solidFill>
                <a:latin typeface="Times New Roman" charset="0"/>
                <a:ea typeface="ＭＳ Ｐゴシック" charset="0"/>
                <a:cs typeface="ＭＳ Ｐゴシック" charset="0"/>
              </a:rPr>
              <a:t/>
            </a:r>
            <a:br>
              <a:rPr lang="en-US" i="1" dirty="0">
                <a:solidFill>
                  <a:schemeClr val="tx1"/>
                </a:solidFill>
                <a:latin typeface="Times New Roman" charset="0"/>
                <a:ea typeface="ＭＳ Ｐゴシック" charset="0"/>
                <a:cs typeface="ＭＳ Ｐゴシック" charset="0"/>
              </a:rPr>
            </a:br>
            <a:endParaRPr lang="en-US" sz="1400" i="1" dirty="0">
              <a:solidFill>
                <a:srgbClr val="FFFFFF"/>
              </a:solidFill>
              <a:latin typeface="Times New Roman" charset="0"/>
              <a:ea typeface="ＭＳ Ｐゴシック" charset="0"/>
              <a:cs typeface="ＭＳ Ｐゴシック" charset="0"/>
            </a:endParaRPr>
          </a:p>
        </p:txBody>
      </p:sp>
      <p:sp>
        <p:nvSpPr>
          <p:cNvPr id="3" name="TextBox 2"/>
          <p:cNvSpPr txBox="1"/>
          <p:nvPr/>
        </p:nvSpPr>
        <p:spPr>
          <a:xfrm>
            <a:off x="914400" y="4495800"/>
            <a:ext cx="7315200" cy="1554163"/>
          </a:xfrm>
          <a:prstGeom prst="rect">
            <a:avLst/>
          </a:prstGeom>
          <a:noFill/>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ja-JP" altLang="en-US" sz="3200" dirty="0">
                <a:latin typeface="Helvetica" charset="0"/>
              </a:rPr>
              <a:t>“</a:t>
            </a:r>
            <a:r>
              <a:rPr lang="en-US" sz="3200" dirty="0">
                <a:latin typeface="Helvetica" charset="0"/>
              </a:rPr>
              <a:t>If your experiment needs statistics, you ought to have done a better experiment.</a:t>
            </a:r>
            <a:r>
              <a:rPr lang="ja-JP" altLang="en-US" sz="3200" dirty="0">
                <a:latin typeface="Helvetica" charset="0"/>
              </a:rPr>
              <a:t>”</a:t>
            </a:r>
            <a:endParaRPr lang="en-US" sz="3200" dirty="0">
              <a:latin typeface="Helvetica" charset="0"/>
            </a:endParaRPr>
          </a:p>
        </p:txBody>
      </p:sp>
    </p:spTree>
    <p:extLst>
      <p:ext uri="{BB962C8B-B14F-4D97-AF65-F5344CB8AC3E}">
        <p14:creationId xmlns:p14="http://schemas.microsoft.com/office/powerpoint/2010/main" val="10602311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4"/>
          <p:cNvSpPr>
            <a:spLocks noGrp="1" noChangeArrowheads="1"/>
          </p:cNvSpPr>
          <p:nvPr/>
        </p:nvSpPr>
        <p:spPr bwMode="auto">
          <a:xfrm>
            <a:off x="611188" y="2098675"/>
            <a:ext cx="7923212" cy="266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sz="2800" i="1">
                <a:latin typeface="Arial" charset="0"/>
              </a:rPr>
              <a:t>It is a safe rule to apply that, when a mathematical or philosophical author writes with a misty profundity, he is talking nonsense.</a:t>
            </a:r>
            <a:r>
              <a:rPr lang="en-US" sz="2800">
                <a:latin typeface="Arial" charset="0"/>
              </a:rPr>
              <a:t> </a:t>
            </a:r>
            <a:br>
              <a:rPr lang="en-US" sz="2800">
                <a:latin typeface="Arial" charset="0"/>
              </a:rPr>
            </a:br>
            <a:r>
              <a:rPr lang="en-US" sz="2800">
                <a:latin typeface="Arial" charset="0"/>
              </a:rPr>
              <a:t/>
            </a:r>
            <a:br>
              <a:rPr lang="en-US" sz="2800">
                <a:latin typeface="Arial" charset="0"/>
              </a:rPr>
            </a:br>
            <a:r>
              <a:rPr lang="en-US" sz="2800">
                <a:latin typeface="Arial" charset="0"/>
              </a:rPr>
              <a:t>– Alfred North Whitehead, </a:t>
            </a:r>
            <a:r>
              <a:rPr lang="en-US" sz="2800" i="1">
                <a:latin typeface="Arial" charset="0"/>
              </a:rPr>
              <a:t>An Introduction to Mathematics</a:t>
            </a:r>
            <a:r>
              <a:rPr lang="en-US" sz="2800">
                <a:latin typeface="Arial" charset="0"/>
              </a:rPr>
              <a:t>, 1948</a:t>
            </a:r>
            <a:endParaRPr lang="en-US" sz="1600">
              <a:latin typeface="Arial" charset="0"/>
            </a:endParaRPr>
          </a:p>
        </p:txBody>
      </p:sp>
    </p:spTree>
    <p:extLst>
      <p:ext uri="{BB962C8B-B14F-4D97-AF65-F5344CB8AC3E}">
        <p14:creationId xmlns:p14="http://schemas.microsoft.com/office/powerpoint/2010/main" val="119541905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995362"/>
          </a:xfrm>
        </p:spPr>
        <p:txBody>
          <a:bodyPr>
            <a:normAutofit/>
          </a:bodyPr>
          <a:lstStyle/>
          <a:p>
            <a:r>
              <a:rPr lang="en-US" dirty="0" smtClean="0"/>
              <a:t>30+ years of similarity searching</a:t>
            </a:r>
            <a:endParaRPr lang="en-US" dirty="0"/>
          </a:p>
        </p:txBody>
      </p:sp>
      <p:sp>
        <p:nvSpPr>
          <p:cNvPr id="4" name="Content Placeholder 3"/>
          <p:cNvSpPr>
            <a:spLocks noGrp="1"/>
          </p:cNvSpPr>
          <p:nvPr>
            <p:ph idx="1"/>
          </p:nvPr>
        </p:nvSpPr>
        <p:spPr>
          <a:xfrm>
            <a:off x="457200" y="1288075"/>
            <a:ext cx="8229600" cy="5109739"/>
          </a:xfrm>
        </p:spPr>
        <p:txBody>
          <a:bodyPr>
            <a:normAutofit lnSpcReduction="10000"/>
          </a:bodyPr>
          <a:lstStyle/>
          <a:p>
            <a:r>
              <a:rPr lang="en-US" dirty="0" smtClean="0"/>
              <a:t>Lessons – what have we learned?</a:t>
            </a:r>
          </a:p>
          <a:p>
            <a:pPr lvl="1"/>
            <a:r>
              <a:rPr lang="en-US" dirty="0" smtClean="0"/>
              <a:t>Darwin was right (we're all related)</a:t>
            </a:r>
          </a:p>
          <a:p>
            <a:pPr lvl="1"/>
            <a:r>
              <a:rPr lang="en-US" dirty="0" smtClean="0"/>
              <a:t>life has been complex for a very long time (almost since the beginning!!)</a:t>
            </a:r>
          </a:p>
          <a:p>
            <a:pPr lvl="1"/>
            <a:r>
              <a:rPr lang="en-US" dirty="0" smtClean="0"/>
              <a:t>very few constraints on protein sequences</a:t>
            </a:r>
          </a:p>
          <a:p>
            <a:r>
              <a:rPr lang="en-US" dirty="0" smtClean="0"/>
              <a:t>Challenges – what do we miss?</a:t>
            </a:r>
          </a:p>
          <a:p>
            <a:pPr lvl="1"/>
            <a:r>
              <a:rPr lang="en-US" dirty="0" smtClean="0"/>
              <a:t>sequence </a:t>
            </a:r>
            <a:r>
              <a:rPr lang="en-US" dirty="0" err="1" smtClean="0"/>
              <a:t>vs</a:t>
            </a:r>
            <a:r>
              <a:rPr lang="en-US" dirty="0" smtClean="0"/>
              <a:t> structure comparison (sequences still miss homologs)</a:t>
            </a:r>
          </a:p>
          <a:p>
            <a:pPr lvl="1"/>
            <a:r>
              <a:rPr lang="en-US" dirty="0" smtClean="0"/>
              <a:t>linking structure to function</a:t>
            </a:r>
          </a:p>
          <a:p>
            <a:pPr lvl="2"/>
            <a:r>
              <a:rPr lang="en-US" dirty="0" smtClean="0"/>
              <a:t>what does it do?</a:t>
            </a:r>
          </a:p>
          <a:p>
            <a:pPr lvl="2"/>
            <a:r>
              <a:rPr lang="en-US" dirty="0" smtClean="0"/>
              <a:t>when does it break?</a:t>
            </a:r>
          </a:p>
          <a:p>
            <a:pPr lvl="2"/>
            <a:endParaRPr lang="en-US" dirty="0" smtClean="0"/>
          </a:p>
          <a:p>
            <a:pPr lvl="1"/>
            <a:endParaRPr lang="en-US" dirty="0" smtClean="0"/>
          </a:p>
        </p:txBody>
      </p:sp>
    </p:spTree>
    <p:extLst>
      <p:ext uri="{BB962C8B-B14F-4D97-AF65-F5344CB8AC3E}">
        <p14:creationId xmlns:p14="http://schemas.microsoft.com/office/powerpoint/2010/main" val="132032090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9400" y="160338"/>
            <a:ext cx="8585200" cy="1143000"/>
          </a:xfrm>
        </p:spPr>
        <p:txBody>
          <a:bodyPr>
            <a:normAutofit/>
          </a:bodyPr>
          <a:lstStyle/>
          <a:p>
            <a:r>
              <a:rPr lang="en-US" sz="2800" dirty="0" smtClean="0"/>
              <a:t>As sequence databases grow, our picture of the protein universe becomes more complete</a:t>
            </a:r>
            <a:endParaRPr lang="en-US" sz="2800" dirty="0"/>
          </a:p>
        </p:txBody>
      </p:sp>
      <p:grpSp>
        <p:nvGrpSpPr>
          <p:cNvPr id="11" name="Group 10"/>
          <p:cNvGrpSpPr/>
          <p:nvPr/>
        </p:nvGrpSpPr>
        <p:grpSpPr>
          <a:xfrm>
            <a:off x="518008" y="1460500"/>
            <a:ext cx="2417812" cy="2267466"/>
            <a:chOff x="518008" y="1625600"/>
            <a:chExt cx="2417812" cy="2267466"/>
          </a:xfrm>
        </p:grpSpPr>
        <p:pic>
          <p:nvPicPr>
            <p:cNvPr id="5" name="Picture 4" descr="Starry-Nigh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092" y="1625600"/>
              <a:ext cx="2293645" cy="1828800"/>
            </a:xfrm>
            <a:prstGeom prst="rect">
              <a:avLst/>
            </a:prstGeom>
          </p:spPr>
        </p:pic>
        <p:sp>
          <p:nvSpPr>
            <p:cNvPr id="8" name="TextBox 7"/>
            <p:cNvSpPr txBox="1"/>
            <p:nvPr/>
          </p:nvSpPr>
          <p:spPr>
            <a:xfrm>
              <a:off x="518008" y="3523734"/>
              <a:ext cx="2417812" cy="369332"/>
            </a:xfrm>
            <a:prstGeom prst="rect">
              <a:avLst/>
            </a:prstGeom>
            <a:noFill/>
          </p:spPr>
          <p:txBody>
            <a:bodyPr wrap="none" rtlCol="0">
              <a:spAutoFit/>
            </a:bodyPr>
            <a:lstStyle/>
            <a:p>
              <a:r>
                <a:rPr lang="en-US" dirty="0" smtClean="0">
                  <a:latin typeface="Helvetica"/>
                  <a:cs typeface="Helvetica"/>
                </a:rPr>
                <a:t>1984 – 2,677 proteins</a:t>
              </a:r>
              <a:endParaRPr lang="en-US" dirty="0">
                <a:latin typeface="Helvetica"/>
                <a:cs typeface="Helvetica"/>
              </a:endParaRPr>
            </a:p>
          </p:txBody>
        </p:sp>
      </p:grpSp>
      <p:grpSp>
        <p:nvGrpSpPr>
          <p:cNvPr id="13" name="Group 12"/>
          <p:cNvGrpSpPr/>
          <p:nvPr/>
        </p:nvGrpSpPr>
        <p:grpSpPr>
          <a:xfrm>
            <a:off x="6172200" y="1460500"/>
            <a:ext cx="2438400" cy="2267466"/>
            <a:chOff x="6172200" y="1625600"/>
            <a:chExt cx="2438400" cy="2267466"/>
          </a:xfrm>
        </p:grpSpPr>
        <p:pic>
          <p:nvPicPr>
            <p:cNvPr id="6" name="Picture 5" descr="hubble_stars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1625600"/>
              <a:ext cx="2438400" cy="1828800"/>
            </a:xfrm>
            <a:prstGeom prst="rect">
              <a:avLst/>
            </a:prstGeom>
          </p:spPr>
        </p:pic>
        <p:sp>
          <p:nvSpPr>
            <p:cNvPr id="9" name="TextBox 8"/>
            <p:cNvSpPr txBox="1"/>
            <p:nvPr/>
          </p:nvSpPr>
          <p:spPr>
            <a:xfrm>
              <a:off x="6336345" y="3523734"/>
              <a:ext cx="2110110" cy="369332"/>
            </a:xfrm>
            <a:prstGeom prst="rect">
              <a:avLst/>
            </a:prstGeom>
            <a:noFill/>
          </p:spPr>
          <p:txBody>
            <a:bodyPr wrap="none" rtlCol="0">
              <a:spAutoFit/>
            </a:bodyPr>
            <a:lstStyle/>
            <a:p>
              <a:r>
                <a:rPr lang="en-US" dirty="0" smtClean="0">
                  <a:latin typeface="Helvetica"/>
                  <a:cs typeface="Helvetica"/>
                </a:rPr>
                <a:t>2014 – 38,000,000</a:t>
              </a:r>
              <a:endParaRPr lang="en-US" dirty="0">
                <a:latin typeface="Helvetica"/>
                <a:cs typeface="Helvetica"/>
              </a:endParaRPr>
            </a:p>
          </p:txBody>
        </p:sp>
      </p:grpSp>
      <p:grpSp>
        <p:nvGrpSpPr>
          <p:cNvPr id="12" name="Group 11"/>
          <p:cNvGrpSpPr/>
          <p:nvPr/>
        </p:nvGrpSpPr>
        <p:grpSpPr>
          <a:xfrm>
            <a:off x="3334810" y="1460500"/>
            <a:ext cx="2438400" cy="2267466"/>
            <a:chOff x="3255023" y="1625600"/>
            <a:chExt cx="2438400" cy="2267466"/>
          </a:xfrm>
        </p:grpSpPr>
        <p:pic>
          <p:nvPicPr>
            <p:cNvPr id="7" name="Picture 6" descr="palomar_stars.jpg"/>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255023" y="1625600"/>
              <a:ext cx="2438400" cy="1828800"/>
            </a:xfrm>
            <a:prstGeom prst="rect">
              <a:avLst/>
            </a:prstGeom>
          </p:spPr>
        </p:pic>
        <p:sp>
          <p:nvSpPr>
            <p:cNvPr id="10" name="TextBox 9"/>
            <p:cNvSpPr txBox="1"/>
            <p:nvPr/>
          </p:nvSpPr>
          <p:spPr>
            <a:xfrm>
              <a:off x="3643801" y="3523734"/>
              <a:ext cx="1660844" cy="369332"/>
            </a:xfrm>
            <a:prstGeom prst="rect">
              <a:avLst/>
            </a:prstGeom>
            <a:noFill/>
          </p:spPr>
          <p:txBody>
            <a:bodyPr wrap="none" rtlCol="0">
              <a:spAutoFit/>
            </a:bodyPr>
            <a:lstStyle/>
            <a:p>
              <a:r>
                <a:rPr lang="en-US" dirty="0" smtClean="0">
                  <a:latin typeface="Helvetica"/>
                  <a:cs typeface="Helvetica"/>
                </a:rPr>
                <a:t>1998 – 60,000</a:t>
              </a:r>
              <a:endParaRPr lang="en-US" dirty="0">
                <a:latin typeface="Helvetica"/>
                <a:cs typeface="Helvetica"/>
              </a:endParaRPr>
            </a:p>
          </p:txBody>
        </p:sp>
      </p:grpSp>
      <p:sp>
        <p:nvSpPr>
          <p:cNvPr id="14" name="TextBox 13"/>
          <p:cNvSpPr txBox="1"/>
          <p:nvPr/>
        </p:nvSpPr>
        <p:spPr>
          <a:xfrm>
            <a:off x="2140842" y="3829903"/>
            <a:ext cx="4862328" cy="461665"/>
          </a:xfrm>
          <a:prstGeom prst="rect">
            <a:avLst/>
          </a:prstGeom>
          <a:noFill/>
        </p:spPr>
        <p:txBody>
          <a:bodyPr wrap="none" rtlCol="0">
            <a:spAutoFit/>
          </a:bodyPr>
          <a:lstStyle/>
          <a:p>
            <a:pPr algn="ctr"/>
            <a:r>
              <a:rPr lang="en-US" sz="2400" dirty="0" smtClean="0">
                <a:latin typeface="Helvetica"/>
                <a:cs typeface="Helvetica"/>
              </a:rPr>
              <a:t>Why can't we find every homolog?</a:t>
            </a:r>
            <a:endParaRPr lang="en-US" sz="2400" dirty="0">
              <a:latin typeface="Helvetica"/>
              <a:cs typeface="Helvetica"/>
            </a:endParaRPr>
          </a:p>
        </p:txBody>
      </p:sp>
      <p:pic>
        <p:nvPicPr>
          <p:cNvPr id="16" name="Picture 15" descr="dayhoff_tree_plain.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700" y="3594101"/>
            <a:ext cx="2743200" cy="3550023"/>
          </a:xfrm>
          <a:prstGeom prst="rect">
            <a:avLst/>
          </a:prstGeom>
        </p:spPr>
      </p:pic>
      <p:pic>
        <p:nvPicPr>
          <p:cNvPr id="18" name="Picture 17" descr="rrna_tree_croppe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5910" y="4521200"/>
            <a:ext cx="2635753" cy="1828800"/>
          </a:xfrm>
          <a:prstGeom prst="rect">
            <a:avLst/>
          </a:prstGeom>
        </p:spPr>
      </p:pic>
      <p:pic>
        <p:nvPicPr>
          <p:cNvPr id="19" name="Picture 18" descr="circular_tree_large.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301" y="4521200"/>
            <a:ext cx="1835533" cy="1828800"/>
          </a:xfrm>
          <a:prstGeom prst="rect">
            <a:avLst/>
          </a:prstGeom>
        </p:spPr>
      </p:pic>
    </p:spTree>
    <p:extLst>
      <p:ext uri="{BB962C8B-B14F-4D97-AF65-F5344CB8AC3E}">
        <p14:creationId xmlns:p14="http://schemas.microsoft.com/office/powerpoint/2010/main" val="30179305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84139"/>
            <a:ext cx="8229600" cy="588962"/>
          </a:xfrm>
        </p:spPr>
        <p:txBody>
          <a:bodyPr/>
          <a:lstStyle/>
          <a:p>
            <a:r>
              <a:rPr lang="en-US" dirty="0" smtClean="0"/>
              <a:t>Many homologs are easy to find</a:t>
            </a:r>
            <a:endParaRPr lang="en-US" dirty="0"/>
          </a:p>
        </p:txBody>
      </p:sp>
      <p:grpSp>
        <p:nvGrpSpPr>
          <p:cNvPr id="11" name="Group 10"/>
          <p:cNvGrpSpPr/>
          <p:nvPr/>
        </p:nvGrpSpPr>
        <p:grpSpPr>
          <a:xfrm>
            <a:off x="2924885" y="569770"/>
            <a:ext cx="3048000" cy="2789815"/>
            <a:chOff x="3087792" y="1357170"/>
            <a:chExt cx="3048000" cy="2789815"/>
          </a:xfrm>
        </p:grpSpPr>
        <p:pic>
          <p:nvPicPr>
            <p:cNvPr id="5" name="Picture 4" descr="1LJ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792" y="1357170"/>
              <a:ext cx="3048000" cy="2286000"/>
            </a:xfrm>
            <a:prstGeom prst="rect">
              <a:avLst/>
            </a:prstGeom>
          </p:spPr>
        </p:pic>
        <p:sp>
          <p:nvSpPr>
            <p:cNvPr id="10" name="TextBox 9"/>
            <p:cNvSpPr txBox="1"/>
            <p:nvPr/>
          </p:nvSpPr>
          <p:spPr>
            <a:xfrm>
              <a:off x="3502717" y="3500654"/>
              <a:ext cx="1942146" cy="646331"/>
            </a:xfrm>
            <a:prstGeom prst="rect">
              <a:avLst/>
            </a:prstGeom>
            <a:noFill/>
          </p:spPr>
          <p:txBody>
            <a:bodyPr wrap="none" rtlCol="0">
              <a:spAutoFit/>
            </a:bodyPr>
            <a:lstStyle/>
            <a:p>
              <a:pPr algn="r"/>
              <a:r>
                <a:rPr lang="en-US" dirty="0" smtClean="0"/>
                <a:t>1LJR  E(</a:t>
              </a:r>
              <a:r>
                <a:rPr lang="en-US" dirty="0" err="1" smtClean="0"/>
                <a:t>seq</a:t>
              </a:r>
              <a:r>
                <a:rPr lang="en-US" dirty="0" smtClean="0"/>
                <a:t>) &lt; 10</a:t>
              </a:r>
              <a:r>
                <a:rPr lang="en-US" baseline="30000" dirty="0" smtClean="0"/>
                <a:t>-50</a:t>
              </a:r>
            </a:p>
            <a:p>
              <a:pPr algn="r"/>
              <a:r>
                <a:rPr lang="en-US" dirty="0"/>
                <a:t>54% </a:t>
              </a:r>
              <a:r>
                <a:rPr lang="en-US" dirty="0" err="1"/>
                <a:t>ident</a:t>
              </a:r>
              <a:r>
                <a:rPr lang="en-US" baseline="30000" dirty="0" smtClean="0"/>
                <a:t>  </a:t>
              </a:r>
              <a:endParaRPr lang="en-US" baseline="30000" dirty="0"/>
            </a:p>
          </p:txBody>
        </p:sp>
      </p:grpSp>
      <p:grpSp>
        <p:nvGrpSpPr>
          <p:cNvPr id="13" name="Group 12"/>
          <p:cNvGrpSpPr/>
          <p:nvPr/>
        </p:nvGrpSpPr>
        <p:grpSpPr>
          <a:xfrm>
            <a:off x="0" y="569770"/>
            <a:ext cx="3048000" cy="2799416"/>
            <a:chOff x="0" y="912670"/>
            <a:chExt cx="3048000" cy="2799416"/>
          </a:xfrm>
        </p:grpSpPr>
        <p:pic>
          <p:nvPicPr>
            <p:cNvPr id="6" name="Picture 5" descr="2C3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2670"/>
              <a:ext cx="3048000" cy="2286000"/>
            </a:xfrm>
            <a:prstGeom prst="rect">
              <a:avLst/>
            </a:prstGeom>
          </p:spPr>
        </p:pic>
        <p:sp>
          <p:nvSpPr>
            <p:cNvPr id="12" name="TextBox 11"/>
            <p:cNvSpPr txBox="1"/>
            <p:nvPr/>
          </p:nvSpPr>
          <p:spPr>
            <a:xfrm>
              <a:off x="257186" y="3065755"/>
              <a:ext cx="2251500" cy="646331"/>
            </a:xfrm>
            <a:prstGeom prst="rect">
              <a:avLst/>
            </a:prstGeom>
            <a:noFill/>
          </p:spPr>
          <p:txBody>
            <a:bodyPr wrap="none" rtlCol="0">
              <a:spAutoFit/>
            </a:bodyPr>
            <a:lstStyle/>
            <a:p>
              <a:pPr algn="r"/>
              <a:r>
                <a:rPr lang="en-US" dirty="0" smtClean="0"/>
                <a:t>2C3NA  E(</a:t>
              </a:r>
              <a:r>
                <a:rPr lang="en-US" dirty="0" err="1" smtClean="0"/>
                <a:t>seq</a:t>
              </a:r>
              <a:r>
                <a:rPr lang="en-US" dirty="0" smtClean="0"/>
                <a:t>) &lt; 10</a:t>
              </a:r>
              <a:r>
                <a:rPr lang="en-US" baseline="30000" dirty="0" smtClean="0"/>
                <a:t>-111</a:t>
              </a:r>
            </a:p>
            <a:p>
              <a:pPr algn="r"/>
              <a:r>
                <a:rPr lang="en-US" dirty="0" smtClean="0"/>
                <a:t>100% </a:t>
              </a:r>
              <a:r>
                <a:rPr lang="en-US" dirty="0" err="1"/>
                <a:t>ident</a:t>
              </a:r>
              <a:r>
                <a:rPr lang="en-US" baseline="30000" dirty="0" smtClean="0"/>
                <a:t>  </a:t>
              </a:r>
              <a:endParaRPr lang="en-US" baseline="30000" dirty="0"/>
            </a:p>
          </p:txBody>
        </p:sp>
      </p:grpSp>
      <p:grpSp>
        <p:nvGrpSpPr>
          <p:cNvPr id="15" name="Group 14"/>
          <p:cNvGrpSpPr/>
          <p:nvPr/>
        </p:nvGrpSpPr>
        <p:grpSpPr>
          <a:xfrm>
            <a:off x="5849770" y="569770"/>
            <a:ext cx="3048000" cy="2782170"/>
            <a:chOff x="5849770" y="912670"/>
            <a:chExt cx="3048000" cy="2782170"/>
          </a:xfrm>
        </p:grpSpPr>
        <p:pic>
          <p:nvPicPr>
            <p:cNvPr id="7" name="Picture 6" descr="3QAV.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9770" y="912670"/>
              <a:ext cx="3048000" cy="2286000"/>
            </a:xfrm>
            <a:prstGeom prst="rect">
              <a:avLst/>
            </a:prstGeom>
          </p:spPr>
        </p:pic>
        <p:sp>
          <p:nvSpPr>
            <p:cNvPr id="14" name="TextBox 13"/>
            <p:cNvSpPr txBox="1"/>
            <p:nvPr/>
          </p:nvSpPr>
          <p:spPr>
            <a:xfrm>
              <a:off x="6249961" y="3048509"/>
              <a:ext cx="1973392" cy="646331"/>
            </a:xfrm>
            <a:prstGeom prst="rect">
              <a:avLst/>
            </a:prstGeom>
            <a:noFill/>
          </p:spPr>
          <p:txBody>
            <a:bodyPr wrap="none" rtlCol="0">
              <a:spAutoFit/>
            </a:bodyPr>
            <a:lstStyle/>
            <a:p>
              <a:pPr algn="r"/>
              <a:r>
                <a:rPr lang="en-US" dirty="0" smtClean="0"/>
                <a:t>3QAV  E(</a:t>
              </a:r>
              <a:r>
                <a:rPr lang="en-US" dirty="0" err="1" smtClean="0"/>
                <a:t>seq</a:t>
              </a:r>
              <a:r>
                <a:rPr lang="en-US" dirty="0" smtClean="0"/>
                <a:t>) &lt; 10</a:t>
              </a:r>
              <a:r>
                <a:rPr lang="en-US" baseline="30000" dirty="0" smtClean="0"/>
                <a:t>-8</a:t>
              </a:r>
            </a:p>
            <a:p>
              <a:pPr algn="r"/>
              <a:r>
                <a:rPr lang="en-US" dirty="0" smtClean="0"/>
                <a:t>24</a:t>
              </a:r>
              <a:r>
                <a:rPr lang="en-US" dirty="0"/>
                <a:t>% </a:t>
              </a:r>
              <a:r>
                <a:rPr lang="en-US" dirty="0" err="1"/>
                <a:t>ident</a:t>
              </a:r>
              <a:r>
                <a:rPr lang="en-US" baseline="30000" dirty="0" smtClean="0"/>
                <a:t>  </a:t>
              </a:r>
              <a:endParaRPr lang="en-US" baseline="30000" dirty="0"/>
            </a:p>
          </p:txBody>
        </p:sp>
      </p:grpSp>
      <p:grpSp>
        <p:nvGrpSpPr>
          <p:cNvPr id="17" name="Group 16"/>
          <p:cNvGrpSpPr/>
          <p:nvPr/>
        </p:nvGrpSpPr>
        <p:grpSpPr>
          <a:xfrm>
            <a:off x="1649955" y="4039720"/>
            <a:ext cx="3048000" cy="2754531"/>
            <a:chOff x="1563792" y="3506320"/>
            <a:chExt cx="3048000" cy="2754531"/>
          </a:xfrm>
        </p:grpSpPr>
        <p:pic>
          <p:nvPicPr>
            <p:cNvPr id="8" name="Picture 7" descr="6GSW.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3792" y="3506320"/>
              <a:ext cx="3048000" cy="2286000"/>
            </a:xfrm>
            <a:prstGeom prst="rect">
              <a:avLst/>
            </a:prstGeom>
          </p:spPr>
        </p:pic>
        <p:sp>
          <p:nvSpPr>
            <p:cNvPr id="16" name="TextBox 15"/>
            <p:cNvSpPr txBox="1"/>
            <p:nvPr/>
          </p:nvSpPr>
          <p:spPr>
            <a:xfrm>
              <a:off x="1948542" y="5614520"/>
              <a:ext cx="1952089" cy="646331"/>
            </a:xfrm>
            <a:prstGeom prst="rect">
              <a:avLst/>
            </a:prstGeom>
            <a:noFill/>
          </p:spPr>
          <p:txBody>
            <a:bodyPr wrap="none" rtlCol="0">
              <a:spAutoFit/>
            </a:bodyPr>
            <a:lstStyle/>
            <a:p>
              <a:pPr algn="r"/>
              <a:r>
                <a:rPr lang="en-US" dirty="0" smtClean="0"/>
                <a:t>6GSW  E(</a:t>
              </a:r>
              <a:r>
                <a:rPr lang="en-US" dirty="0" err="1" smtClean="0"/>
                <a:t>seq</a:t>
              </a:r>
              <a:r>
                <a:rPr lang="en-US" dirty="0" smtClean="0"/>
                <a:t>) &lt; 1.7</a:t>
              </a:r>
              <a:endParaRPr lang="en-US" baseline="30000" dirty="0" smtClean="0"/>
            </a:p>
            <a:p>
              <a:pPr algn="r"/>
              <a:r>
                <a:rPr lang="en-US" dirty="0" smtClean="0"/>
                <a:t>25% </a:t>
              </a:r>
              <a:r>
                <a:rPr lang="en-US" dirty="0" err="1"/>
                <a:t>ident</a:t>
              </a:r>
              <a:r>
                <a:rPr lang="en-US" baseline="30000" dirty="0" smtClean="0"/>
                <a:t>  </a:t>
              </a:r>
              <a:endParaRPr lang="en-US" baseline="30000" dirty="0"/>
            </a:p>
          </p:txBody>
        </p:sp>
      </p:grpSp>
      <p:grpSp>
        <p:nvGrpSpPr>
          <p:cNvPr id="19" name="Group 18"/>
          <p:cNvGrpSpPr/>
          <p:nvPr/>
        </p:nvGrpSpPr>
        <p:grpSpPr>
          <a:xfrm>
            <a:off x="4697955" y="4052420"/>
            <a:ext cx="3048000" cy="2741831"/>
            <a:chOff x="4611792" y="3519020"/>
            <a:chExt cx="3048000" cy="2741831"/>
          </a:xfrm>
        </p:grpSpPr>
        <p:pic>
          <p:nvPicPr>
            <p:cNvPr id="9" name="Picture 8" descr="2OTB.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1792" y="3519020"/>
              <a:ext cx="3048000" cy="2286000"/>
            </a:xfrm>
            <a:prstGeom prst="rect">
              <a:avLst/>
            </a:prstGeom>
          </p:spPr>
        </p:pic>
        <p:sp>
          <p:nvSpPr>
            <p:cNvPr id="18" name="TextBox 17"/>
            <p:cNvSpPr txBox="1"/>
            <p:nvPr/>
          </p:nvSpPr>
          <p:spPr>
            <a:xfrm>
              <a:off x="5006548" y="5614520"/>
              <a:ext cx="1933605" cy="646331"/>
            </a:xfrm>
            <a:prstGeom prst="rect">
              <a:avLst/>
            </a:prstGeom>
            <a:noFill/>
          </p:spPr>
          <p:txBody>
            <a:bodyPr wrap="none" rtlCol="0">
              <a:spAutoFit/>
            </a:bodyPr>
            <a:lstStyle/>
            <a:p>
              <a:pPr algn="r"/>
              <a:r>
                <a:rPr lang="en-US" dirty="0" smtClean="0"/>
                <a:t>2OTB   E(</a:t>
              </a:r>
              <a:r>
                <a:rPr lang="en-US" dirty="0" err="1" smtClean="0"/>
                <a:t>seq</a:t>
              </a:r>
              <a:r>
                <a:rPr lang="en-US" dirty="0" smtClean="0"/>
                <a:t>) &lt; 1.6</a:t>
              </a:r>
              <a:endParaRPr lang="en-US" baseline="30000" dirty="0" smtClean="0"/>
            </a:p>
            <a:p>
              <a:pPr algn="r"/>
              <a:r>
                <a:rPr lang="en-US" dirty="0" smtClean="0"/>
                <a:t>25% </a:t>
              </a:r>
              <a:r>
                <a:rPr lang="en-US" dirty="0" err="1"/>
                <a:t>ident</a:t>
              </a:r>
              <a:r>
                <a:rPr lang="en-US" baseline="30000" dirty="0" smtClean="0"/>
                <a:t>  </a:t>
              </a:r>
              <a:endParaRPr lang="en-US" baseline="30000" dirty="0"/>
            </a:p>
          </p:txBody>
        </p:sp>
      </p:grpSp>
      <p:sp>
        <p:nvSpPr>
          <p:cNvPr id="2" name="Rectangle 1"/>
          <p:cNvSpPr/>
          <p:nvPr/>
        </p:nvSpPr>
        <p:spPr>
          <a:xfrm>
            <a:off x="929736" y="3620700"/>
            <a:ext cx="7284528" cy="553998"/>
          </a:xfrm>
          <a:prstGeom prst="rect">
            <a:avLst/>
          </a:prstGeom>
        </p:spPr>
        <p:txBody>
          <a:bodyPr wrap="none">
            <a:spAutoFit/>
          </a:bodyPr>
          <a:lstStyle/>
          <a:p>
            <a:r>
              <a:rPr lang="en-US" sz="3000" dirty="0" smtClean="0">
                <a:latin typeface="Helvetica"/>
                <a:cs typeface="Helvetica"/>
              </a:rPr>
              <a:t>But some are as distant as non-homologs</a:t>
            </a:r>
            <a:endParaRPr lang="en-US" sz="3000" dirty="0">
              <a:latin typeface="Helvetica"/>
              <a:cs typeface="Helvetica"/>
            </a:endParaRPr>
          </a:p>
        </p:txBody>
      </p:sp>
    </p:spTree>
    <p:extLst>
      <p:ext uri="{BB962C8B-B14F-4D97-AF65-F5344CB8AC3E}">
        <p14:creationId xmlns:p14="http://schemas.microsoft.com/office/powerpoint/2010/main" val="2820482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Structure comparison is (still) more sensitive than sequence comparison</a:t>
            </a:r>
            <a:endParaRPr lang="en-US" dirty="0"/>
          </a:p>
        </p:txBody>
      </p:sp>
      <p:pic>
        <p:nvPicPr>
          <p:cNvPr id="5" name="Content Placeholder 4" descr="sierk_prot_sci04_fig1C.ai"/>
          <p:cNvPicPr>
            <a:picLocks noGrp="1" noChangeAspect="1"/>
          </p:cNvPicPr>
          <p:nvPr>
            <p:ph idx="1"/>
          </p:nvPr>
        </p:nvPicPr>
        <p:blipFill>
          <a:blip r:embed="rId2">
            <a:extLst>
              <a:ext uri="{28A0092B-C50C-407E-A947-70E740481C1C}">
                <a14:useLocalDpi xmlns:a14="http://schemas.microsoft.com/office/drawing/2010/main" val="0"/>
              </a:ext>
            </a:extLst>
          </a:blip>
          <a:srcRect l="-19566" r="-19566"/>
          <a:stretch>
            <a:fillRect/>
          </a:stretch>
        </p:blipFill>
        <p:spPr>
          <a:xfrm>
            <a:off x="1094276" y="1600200"/>
            <a:ext cx="6650648" cy="3657600"/>
          </a:xfrm>
        </p:spPr>
      </p:pic>
      <p:sp>
        <p:nvSpPr>
          <p:cNvPr id="6" name="TextBox 5"/>
          <p:cNvSpPr txBox="1"/>
          <p:nvPr/>
        </p:nvSpPr>
        <p:spPr>
          <a:xfrm>
            <a:off x="836242" y="5486400"/>
            <a:ext cx="7471516" cy="461665"/>
          </a:xfrm>
          <a:prstGeom prst="rect">
            <a:avLst/>
          </a:prstGeom>
          <a:noFill/>
        </p:spPr>
        <p:txBody>
          <a:bodyPr wrap="none" rtlCol="0">
            <a:spAutoFit/>
          </a:bodyPr>
          <a:lstStyle/>
          <a:p>
            <a:r>
              <a:rPr lang="en-US" sz="2400" dirty="0" smtClean="0">
                <a:latin typeface="Helvetica"/>
                <a:cs typeface="Helvetica"/>
              </a:rPr>
              <a:t>But structure comparison produces many more errors</a:t>
            </a:r>
            <a:endParaRPr lang="en-US" sz="2400" dirty="0">
              <a:latin typeface="Helvetica"/>
              <a:cs typeface="Helvetica"/>
            </a:endParaRPr>
          </a:p>
        </p:txBody>
      </p:sp>
      <p:sp>
        <p:nvSpPr>
          <p:cNvPr id="8" name="TextBox 7"/>
          <p:cNvSpPr txBox="1"/>
          <p:nvPr/>
        </p:nvSpPr>
        <p:spPr>
          <a:xfrm>
            <a:off x="6530382" y="6343134"/>
            <a:ext cx="2429083" cy="369332"/>
          </a:xfrm>
          <a:prstGeom prst="rect">
            <a:avLst/>
          </a:prstGeom>
          <a:noFill/>
        </p:spPr>
        <p:txBody>
          <a:bodyPr wrap="none" rtlCol="0">
            <a:spAutoFit/>
          </a:bodyPr>
          <a:lstStyle/>
          <a:p>
            <a:r>
              <a:rPr lang="en-US" dirty="0" err="1" smtClean="0"/>
              <a:t>Sierk</a:t>
            </a:r>
            <a:r>
              <a:rPr lang="en-US" dirty="0" smtClean="0"/>
              <a:t> and Pearson, 2004</a:t>
            </a:r>
            <a:endParaRPr lang="en-US" dirty="0"/>
          </a:p>
        </p:txBody>
      </p:sp>
    </p:spTree>
    <p:extLst>
      <p:ext uri="{BB962C8B-B14F-4D97-AF65-F5344CB8AC3E}">
        <p14:creationId xmlns:p14="http://schemas.microsoft.com/office/powerpoint/2010/main" val="245535467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9" name="Text Box 11"/>
          <p:cNvSpPr>
            <a:spLocks noGrp="1" noChangeArrowheads="1"/>
          </p:cNvSpPr>
          <p:nvPr>
            <p:ph type="title"/>
          </p:nvPr>
        </p:nvSpPr>
        <p:spPr>
          <a:xfrm>
            <a:off x="685800" y="279400"/>
            <a:ext cx="7772400" cy="1143000"/>
          </a:xfrm>
          <a:noFill/>
        </p:spPr>
        <p:txBody>
          <a:bodyPr>
            <a:noAutofit/>
          </a:bodyPr>
          <a:lstStyle/>
          <a:p>
            <a:r>
              <a:rPr lang="en-US" dirty="0" smtClean="0">
                <a:latin typeface="Helvetica" charset="0"/>
                <a:ea typeface="ＭＳ Ｐゴシック" charset="0"/>
                <a:cs typeface="ＭＳ Ｐゴシック" charset="0"/>
              </a:rPr>
              <a:t>Why do sequences look </a:t>
            </a:r>
            <a:r>
              <a:rPr lang="en-US" i="1" dirty="0" smtClean="0">
                <a:latin typeface="Helvetica" charset="0"/>
                <a:ea typeface="ＭＳ Ｐゴシック" charset="0"/>
                <a:cs typeface="ＭＳ Ｐゴシック" charset="0"/>
              </a:rPr>
              <a:t>similar</a:t>
            </a:r>
            <a:r>
              <a:rPr lang="en-US" dirty="0" smtClean="0">
                <a:latin typeface="Helvetica" charset="0"/>
                <a:ea typeface="ＭＳ Ｐゴシック" charset="0"/>
                <a:cs typeface="ＭＳ Ｐゴシック" charset="0"/>
              </a:rPr>
              <a:t>?</a:t>
            </a:r>
            <a:br>
              <a:rPr lang="en-US" dirty="0" smtClean="0">
                <a:latin typeface="Helvetica" charset="0"/>
                <a:ea typeface="ＭＳ Ｐゴシック" charset="0"/>
                <a:cs typeface="ＭＳ Ｐゴシック" charset="0"/>
              </a:rPr>
            </a:br>
            <a:r>
              <a:rPr lang="en-US" dirty="0" smtClean="0">
                <a:latin typeface="Helvetica" charset="0"/>
                <a:ea typeface="ＭＳ Ｐゴシック" charset="0"/>
                <a:cs typeface="ＭＳ Ｐゴシック" charset="0"/>
              </a:rPr>
              <a:t>Why do structures look </a:t>
            </a:r>
            <a:r>
              <a:rPr lang="en-US" i="1" dirty="0" smtClean="0">
                <a:latin typeface="Helvetica" charset="0"/>
                <a:ea typeface="ＭＳ Ｐゴシック" charset="0"/>
                <a:cs typeface="ＭＳ Ｐゴシック" charset="0"/>
              </a:rPr>
              <a:t>similar</a:t>
            </a:r>
            <a:r>
              <a:rPr lang="en-US" dirty="0" smtClean="0">
                <a:latin typeface="Helvetica" charset="0"/>
                <a:ea typeface="ＭＳ Ｐゴシック" charset="0"/>
                <a:cs typeface="ＭＳ Ｐゴシック" charset="0"/>
              </a:rPr>
              <a:t>?</a:t>
            </a:r>
            <a:endParaRPr lang="en-US" dirty="0">
              <a:solidFill>
                <a:schemeClr val="tx1"/>
              </a:solidFill>
              <a:latin typeface="Helvetica" charset="0"/>
              <a:ea typeface="ＭＳ Ｐゴシック" charset="0"/>
              <a:cs typeface="ＭＳ Ｐゴシック" charset="0"/>
            </a:endParaRPr>
          </a:p>
        </p:txBody>
      </p:sp>
      <p:pic>
        <p:nvPicPr>
          <p:cNvPr id="2" name="Picture 1" descr="M101_nasaMulti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930400"/>
            <a:ext cx="2286000" cy="2286000"/>
          </a:xfrm>
          <a:prstGeom prst="rect">
            <a:avLst/>
          </a:prstGeom>
        </p:spPr>
      </p:pic>
      <p:pic>
        <p:nvPicPr>
          <p:cNvPr id="3" name="Picture 2" descr="m74_gemini_bi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5804" y="1930400"/>
            <a:ext cx="2430191" cy="2286000"/>
          </a:xfrm>
          <a:prstGeom prst="rect">
            <a:avLst/>
          </a:prstGeom>
        </p:spPr>
      </p:pic>
      <p:pic>
        <p:nvPicPr>
          <p:cNvPr id="4" name="Picture 3" descr="SpiralNebula.jpg"/>
          <p:cNvPicPr>
            <a:picLocks noChangeAspect="1"/>
          </p:cNvPicPr>
          <p:nvPr/>
        </p:nvPicPr>
        <p:blipFill rotWithShape="1">
          <a:blip r:embed="rId5">
            <a:extLst>
              <a:ext uri="{28A0092B-C50C-407E-A947-70E740481C1C}">
                <a14:useLocalDpi xmlns:a14="http://schemas.microsoft.com/office/drawing/2010/main" val="0"/>
              </a:ext>
            </a:extLst>
          </a:blip>
          <a:srcRect l="22569" r="15278"/>
          <a:stretch/>
        </p:blipFill>
        <p:spPr>
          <a:xfrm>
            <a:off x="6591300" y="1930400"/>
            <a:ext cx="2273300" cy="2286000"/>
          </a:xfrm>
          <a:prstGeom prst="rect">
            <a:avLst/>
          </a:prstGeom>
        </p:spPr>
      </p:pic>
      <p:sp>
        <p:nvSpPr>
          <p:cNvPr id="5" name="TextBox 4"/>
          <p:cNvSpPr txBox="1"/>
          <p:nvPr/>
        </p:nvSpPr>
        <p:spPr>
          <a:xfrm>
            <a:off x="1845675" y="4557236"/>
            <a:ext cx="5452651" cy="830997"/>
          </a:xfrm>
          <a:prstGeom prst="rect">
            <a:avLst/>
          </a:prstGeom>
          <a:noFill/>
        </p:spPr>
        <p:txBody>
          <a:bodyPr wrap="square" rtlCol="0">
            <a:spAutoFit/>
          </a:bodyPr>
          <a:lstStyle/>
          <a:p>
            <a:pPr algn="ctr"/>
            <a:r>
              <a:rPr lang="en-US" sz="2400" dirty="0">
                <a:latin typeface="Helvetica"/>
                <a:cs typeface="Helvetica"/>
              </a:rPr>
              <a:t>N</a:t>
            </a:r>
            <a:r>
              <a:rPr lang="en-US" sz="2400" dirty="0" smtClean="0">
                <a:latin typeface="Helvetica"/>
                <a:cs typeface="Helvetica"/>
              </a:rPr>
              <a:t>ebulae look similar because they are shaped by universal physical laws</a:t>
            </a:r>
            <a:endParaRPr lang="en-US" sz="2400" dirty="0">
              <a:latin typeface="Helvetica"/>
              <a:cs typeface="Helvetica"/>
            </a:endParaRPr>
          </a:p>
        </p:txBody>
      </p:sp>
    </p:spTree>
    <p:extLst>
      <p:ext uri="{BB962C8B-B14F-4D97-AF65-F5344CB8AC3E}">
        <p14:creationId xmlns:p14="http://schemas.microsoft.com/office/powerpoint/2010/main" val="49735586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4800" y="1143000"/>
            <a:ext cx="2760663" cy="2716213"/>
            <a:chOff x="304800" y="1143000"/>
            <a:chExt cx="2760663" cy="2716213"/>
          </a:xfrm>
        </p:grpSpPr>
        <p:pic>
          <p:nvPicPr>
            <p:cNvPr id="51202" name="Picture 14" descr="5ptp_1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84300"/>
              <a:ext cx="2760663"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6" name="Text Box 5"/>
            <p:cNvSpPr txBox="1">
              <a:spLocks noChangeArrowheads="1"/>
            </p:cNvSpPr>
            <p:nvPr/>
          </p:nvSpPr>
          <p:spPr bwMode="auto">
            <a:xfrm>
              <a:off x="914400" y="1143000"/>
              <a:ext cx="152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Helvetica" charset="0"/>
                  <a:ea typeface="ＭＳ Ｐゴシック" charset="0"/>
                  <a:cs typeface="ＭＳ Ｐゴシック" charset="0"/>
                </a:defRPr>
              </a:lvl1pPr>
              <a:lvl2pPr marL="37931725" indent="-37474525">
                <a:defRPr sz="1400">
                  <a:solidFill>
                    <a:schemeClr val="tx1"/>
                  </a:solidFill>
                  <a:latin typeface="Helvetica" charset="0"/>
                  <a:ea typeface="ＭＳ Ｐゴシック" charset="0"/>
                </a:defRPr>
              </a:lvl2pPr>
              <a:lvl3pPr>
                <a:defRPr sz="1400">
                  <a:solidFill>
                    <a:schemeClr val="tx1"/>
                  </a:solidFill>
                  <a:latin typeface="Helvetica" charset="0"/>
                  <a:ea typeface="ＭＳ Ｐゴシック" charset="0"/>
                </a:defRPr>
              </a:lvl3pPr>
              <a:lvl4pPr>
                <a:defRPr sz="1400">
                  <a:solidFill>
                    <a:schemeClr val="tx1"/>
                  </a:solidFill>
                  <a:latin typeface="Helvetica" charset="0"/>
                  <a:ea typeface="ＭＳ Ｐゴシック" charset="0"/>
                </a:defRPr>
              </a:lvl4pPr>
              <a:lvl5pPr>
                <a:defRPr sz="1400">
                  <a:solidFill>
                    <a:schemeClr val="tx1"/>
                  </a:solidFill>
                  <a:latin typeface="Helvetica" charset="0"/>
                  <a:ea typeface="ＭＳ Ｐゴシック" charset="0"/>
                </a:defRPr>
              </a:lvl5pPr>
              <a:lvl6pPr marL="457200" eaLnBrk="0" fontAlgn="base" hangingPunct="0">
                <a:spcBef>
                  <a:spcPct val="0"/>
                </a:spcBef>
                <a:spcAft>
                  <a:spcPct val="0"/>
                </a:spcAft>
                <a:defRPr sz="1400">
                  <a:solidFill>
                    <a:schemeClr val="tx1"/>
                  </a:solidFill>
                  <a:latin typeface="Helvetica" charset="0"/>
                  <a:ea typeface="ＭＳ Ｐゴシック" charset="0"/>
                </a:defRPr>
              </a:lvl6pPr>
              <a:lvl7pPr marL="914400" eaLnBrk="0" fontAlgn="base" hangingPunct="0">
                <a:spcBef>
                  <a:spcPct val="0"/>
                </a:spcBef>
                <a:spcAft>
                  <a:spcPct val="0"/>
                </a:spcAft>
                <a:defRPr sz="1400">
                  <a:solidFill>
                    <a:schemeClr val="tx1"/>
                  </a:solidFill>
                  <a:latin typeface="Helvetica" charset="0"/>
                  <a:ea typeface="ＭＳ Ｐゴシック" charset="0"/>
                </a:defRPr>
              </a:lvl7pPr>
              <a:lvl8pPr marL="1371600" eaLnBrk="0" fontAlgn="base" hangingPunct="0">
                <a:spcBef>
                  <a:spcPct val="0"/>
                </a:spcBef>
                <a:spcAft>
                  <a:spcPct val="0"/>
                </a:spcAft>
                <a:defRPr sz="1400">
                  <a:solidFill>
                    <a:schemeClr val="tx1"/>
                  </a:solidFill>
                  <a:latin typeface="Helvetica" charset="0"/>
                  <a:ea typeface="ＭＳ Ｐゴシック" charset="0"/>
                </a:defRPr>
              </a:lvl8pPr>
              <a:lvl9pPr marL="1828800" eaLnBrk="0" fontAlgn="base" hangingPunct="0">
                <a:spcBef>
                  <a:spcPct val="0"/>
                </a:spcBef>
                <a:spcAft>
                  <a:spcPct val="0"/>
                </a:spcAft>
                <a:defRPr sz="1400">
                  <a:solidFill>
                    <a:schemeClr val="tx1"/>
                  </a:solidFill>
                  <a:latin typeface="Helvetica" charset="0"/>
                  <a:ea typeface="ＭＳ Ｐゴシック" charset="0"/>
                </a:defRPr>
              </a:lvl9pPr>
            </a:lstStyle>
            <a:p>
              <a:r>
                <a:rPr lang="en-US" sz="1600"/>
                <a:t>Bovine Trypsin</a:t>
              </a:r>
            </a:p>
          </p:txBody>
        </p:sp>
      </p:grpSp>
      <p:grpSp>
        <p:nvGrpSpPr>
          <p:cNvPr id="6" name="Group 5"/>
          <p:cNvGrpSpPr/>
          <p:nvPr/>
        </p:nvGrpSpPr>
        <p:grpSpPr>
          <a:xfrm>
            <a:off x="6096000" y="1143000"/>
            <a:ext cx="2559050" cy="2532063"/>
            <a:chOff x="6096000" y="1143000"/>
            <a:chExt cx="2559050" cy="2532063"/>
          </a:xfrm>
        </p:grpSpPr>
        <p:pic>
          <p:nvPicPr>
            <p:cNvPr id="51204" name="Picture 16" descr="2sga_1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566863"/>
              <a:ext cx="2559050"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7" name="Text Box 8"/>
            <p:cNvSpPr txBox="1">
              <a:spLocks noChangeArrowheads="1"/>
            </p:cNvSpPr>
            <p:nvPr/>
          </p:nvSpPr>
          <p:spPr bwMode="auto">
            <a:xfrm>
              <a:off x="6248400" y="1143000"/>
              <a:ext cx="2149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Helvetica" charset="0"/>
                  <a:ea typeface="ＭＳ Ｐゴシック" charset="0"/>
                  <a:cs typeface="ＭＳ Ｐゴシック" charset="0"/>
                </a:defRPr>
              </a:lvl1pPr>
              <a:lvl2pPr marL="37931725" indent="-37474525">
                <a:defRPr sz="1400">
                  <a:solidFill>
                    <a:schemeClr val="tx1"/>
                  </a:solidFill>
                  <a:latin typeface="Helvetica" charset="0"/>
                  <a:ea typeface="ＭＳ Ｐゴシック" charset="0"/>
                </a:defRPr>
              </a:lvl2pPr>
              <a:lvl3pPr>
                <a:defRPr sz="1400">
                  <a:solidFill>
                    <a:schemeClr val="tx1"/>
                  </a:solidFill>
                  <a:latin typeface="Helvetica" charset="0"/>
                  <a:ea typeface="ＭＳ Ｐゴシック" charset="0"/>
                </a:defRPr>
              </a:lvl3pPr>
              <a:lvl4pPr>
                <a:defRPr sz="1400">
                  <a:solidFill>
                    <a:schemeClr val="tx1"/>
                  </a:solidFill>
                  <a:latin typeface="Helvetica" charset="0"/>
                  <a:ea typeface="ＭＳ Ｐゴシック" charset="0"/>
                </a:defRPr>
              </a:lvl4pPr>
              <a:lvl5pPr>
                <a:defRPr sz="1400">
                  <a:solidFill>
                    <a:schemeClr val="tx1"/>
                  </a:solidFill>
                  <a:latin typeface="Helvetica" charset="0"/>
                  <a:ea typeface="ＭＳ Ｐゴシック" charset="0"/>
                </a:defRPr>
              </a:lvl5pPr>
              <a:lvl6pPr marL="457200" eaLnBrk="0" fontAlgn="base" hangingPunct="0">
                <a:spcBef>
                  <a:spcPct val="0"/>
                </a:spcBef>
                <a:spcAft>
                  <a:spcPct val="0"/>
                </a:spcAft>
                <a:defRPr sz="1400">
                  <a:solidFill>
                    <a:schemeClr val="tx1"/>
                  </a:solidFill>
                  <a:latin typeface="Helvetica" charset="0"/>
                  <a:ea typeface="ＭＳ Ｐゴシック" charset="0"/>
                </a:defRPr>
              </a:lvl6pPr>
              <a:lvl7pPr marL="914400" eaLnBrk="0" fontAlgn="base" hangingPunct="0">
                <a:spcBef>
                  <a:spcPct val="0"/>
                </a:spcBef>
                <a:spcAft>
                  <a:spcPct val="0"/>
                </a:spcAft>
                <a:defRPr sz="1400">
                  <a:solidFill>
                    <a:schemeClr val="tx1"/>
                  </a:solidFill>
                  <a:latin typeface="Helvetica" charset="0"/>
                  <a:ea typeface="ＭＳ Ｐゴシック" charset="0"/>
                </a:defRPr>
              </a:lvl7pPr>
              <a:lvl8pPr marL="1371600" eaLnBrk="0" fontAlgn="base" hangingPunct="0">
                <a:spcBef>
                  <a:spcPct val="0"/>
                </a:spcBef>
                <a:spcAft>
                  <a:spcPct val="0"/>
                </a:spcAft>
                <a:defRPr sz="1400">
                  <a:solidFill>
                    <a:schemeClr val="tx1"/>
                  </a:solidFill>
                  <a:latin typeface="Helvetica" charset="0"/>
                  <a:ea typeface="ＭＳ Ｐゴシック" charset="0"/>
                </a:defRPr>
              </a:lvl8pPr>
              <a:lvl9pPr marL="1828800" eaLnBrk="0" fontAlgn="base" hangingPunct="0">
                <a:spcBef>
                  <a:spcPct val="0"/>
                </a:spcBef>
                <a:spcAft>
                  <a:spcPct val="0"/>
                </a:spcAft>
                <a:defRPr sz="1400">
                  <a:solidFill>
                    <a:schemeClr val="tx1"/>
                  </a:solidFill>
                  <a:latin typeface="Helvetica" charset="0"/>
                  <a:ea typeface="ＭＳ Ｐゴシック" charset="0"/>
                </a:defRPr>
              </a:lvl9pPr>
            </a:lstStyle>
            <a:p>
              <a:r>
                <a:rPr lang="en-US" sz="1600" dirty="0"/>
                <a:t>S. </a:t>
              </a:r>
              <a:r>
                <a:rPr lang="en-US" sz="1600" dirty="0" err="1"/>
                <a:t>griseus</a:t>
              </a:r>
              <a:r>
                <a:rPr lang="en-US" sz="1600" dirty="0"/>
                <a:t> Protease A</a:t>
              </a:r>
            </a:p>
          </p:txBody>
        </p:sp>
      </p:grpSp>
      <p:grpSp>
        <p:nvGrpSpPr>
          <p:cNvPr id="5" name="Group 4"/>
          <p:cNvGrpSpPr/>
          <p:nvPr/>
        </p:nvGrpSpPr>
        <p:grpSpPr>
          <a:xfrm>
            <a:off x="3149600" y="1143000"/>
            <a:ext cx="2843213" cy="2624138"/>
            <a:chOff x="3149600" y="1143000"/>
            <a:chExt cx="2843213" cy="2624138"/>
          </a:xfrm>
        </p:grpSpPr>
        <p:pic>
          <p:nvPicPr>
            <p:cNvPr id="51203" name="Picture 15" descr="1sgt_1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9600" y="1476375"/>
              <a:ext cx="2843213"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8" name="Text Box 9"/>
            <p:cNvSpPr txBox="1">
              <a:spLocks noChangeArrowheads="1"/>
            </p:cNvSpPr>
            <p:nvPr/>
          </p:nvSpPr>
          <p:spPr bwMode="auto">
            <a:xfrm>
              <a:off x="3667125" y="1143000"/>
              <a:ext cx="1809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Helvetica" charset="0"/>
                  <a:ea typeface="ＭＳ Ｐゴシック" charset="0"/>
                  <a:cs typeface="ＭＳ Ｐゴシック" charset="0"/>
                </a:defRPr>
              </a:lvl1pPr>
              <a:lvl2pPr marL="37931725" indent="-37474525">
                <a:defRPr sz="1400">
                  <a:solidFill>
                    <a:schemeClr val="tx1"/>
                  </a:solidFill>
                  <a:latin typeface="Helvetica" charset="0"/>
                  <a:ea typeface="ＭＳ Ｐゴシック" charset="0"/>
                </a:defRPr>
              </a:lvl2pPr>
              <a:lvl3pPr>
                <a:defRPr sz="1400">
                  <a:solidFill>
                    <a:schemeClr val="tx1"/>
                  </a:solidFill>
                  <a:latin typeface="Helvetica" charset="0"/>
                  <a:ea typeface="ＭＳ Ｐゴシック" charset="0"/>
                </a:defRPr>
              </a:lvl3pPr>
              <a:lvl4pPr>
                <a:defRPr sz="1400">
                  <a:solidFill>
                    <a:schemeClr val="tx1"/>
                  </a:solidFill>
                  <a:latin typeface="Helvetica" charset="0"/>
                  <a:ea typeface="ＭＳ Ｐゴシック" charset="0"/>
                </a:defRPr>
              </a:lvl4pPr>
              <a:lvl5pPr>
                <a:defRPr sz="1400">
                  <a:solidFill>
                    <a:schemeClr val="tx1"/>
                  </a:solidFill>
                  <a:latin typeface="Helvetica" charset="0"/>
                  <a:ea typeface="ＭＳ Ｐゴシック" charset="0"/>
                </a:defRPr>
              </a:lvl5pPr>
              <a:lvl6pPr marL="457200" eaLnBrk="0" fontAlgn="base" hangingPunct="0">
                <a:spcBef>
                  <a:spcPct val="0"/>
                </a:spcBef>
                <a:spcAft>
                  <a:spcPct val="0"/>
                </a:spcAft>
                <a:defRPr sz="1400">
                  <a:solidFill>
                    <a:schemeClr val="tx1"/>
                  </a:solidFill>
                  <a:latin typeface="Helvetica" charset="0"/>
                  <a:ea typeface="ＭＳ Ｐゴシック" charset="0"/>
                </a:defRPr>
              </a:lvl6pPr>
              <a:lvl7pPr marL="914400" eaLnBrk="0" fontAlgn="base" hangingPunct="0">
                <a:spcBef>
                  <a:spcPct val="0"/>
                </a:spcBef>
                <a:spcAft>
                  <a:spcPct val="0"/>
                </a:spcAft>
                <a:defRPr sz="1400">
                  <a:solidFill>
                    <a:schemeClr val="tx1"/>
                  </a:solidFill>
                  <a:latin typeface="Helvetica" charset="0"/>
                  <a:ea typeface="ＭＳ Ｐゴシック" charset="0"/>
                </a:defRPr>
              </a:lvl7pPr>
              <a:lvl8pPr marL="1371600" eaLnBrk="0" fontAlgn="base" hangingPunct="0">
                <a:spcBef>
                  <a:spcPct val="0"/>
                </a:spcBef>
                <a:spcAft>
                  <a:spcPct val="0"/>
                </a:spcAft>
                <a:defRPr sz="1400">
                  <a:solidFill>
                    <a:schemeClr val="tx1"/>
                  </a:solidFill>
                  <a:latin typeface="Helvetica" charset="0"/>
                  <a:ea typeface="ＭＳ Ｐゴシック" charset="0"/>
                </a:defRPr>
              </a:lvl8pPr>
              <a:lvl9pPr marL="1828800" eaLnBrk="0" fontAlgn="base" hangingPunct="0">
                <a:spcBef>
                  <a:spcPct val="0"/>
                </a:spcBef>
                <a:spcAft>
                  <a:spcPct val="0"/>
                </a:spcAft>
                <a:defRPr sz="1400">
                  <a:solidFill>
                    <a:schemeClr val="tx1"/>
                  </a:solidFill>
                  <a:latin typeface="Helvetica" charset="0"/>
                  <a:ea typeface="ＭＳ Ｐゴシック" charset="0"/>
                </a:defRPr>
              </a:lvl9pPr>
            </a:lstStyle>
            <a:p>
              <a:r>
                <a:rPr lang="en-US" sz="1600" dirty="0"/>
                <a:t>S. </a:t>
              </a:r>
              <a:r>
                <a:rPr lang="en-US" sz="1600" dirty="0" err="1"/>
                <a:t>griseus</a:t>
              </a:r>
              <a:r>
                <a:rPr lang="en-US" sz="1600" dirty="0"/>
                <a:t> Trypsin</a:t>
              </a:r>
            </a:p>
          </p:txBody>
        </p:sp>
      </p:grpSp>
      <p:sp>
        <p:nvSpPr>
          <p:cNvPr id="51209" name="Text Box 11"/>
          <p:cNvSpPr>
            <a:spLocks noGrp="1" noChangeArrowheads="1"/>
          </p:cNvSpPr>
          <p:nvPr>
            <p:ph type="title"/>
          </p:nvPr>
        </p:nvSpPr>
        <p:spPr>
          <a:xfrm>
            <a:off x="178735" y="114300"/>
            <a:ext cx="8786531" cy="736600"/>
          </a:xfrm>
          <a:noFill/>
        </p:spPr>
        <p:txBody>
          <a:bodyPr>
            <a:noAutofit/>
          </a:bodyPr>
          <a:lstStyle/>
          <a:p>
            <a:r>
              <a:rPr lang="en-US" sz="3000" dirty="0">
                <a:latin typeface="Helvetica" charset="0"/>
                <a:ea typeface="ＭＳ Ｐゴシック" charset="0"/>
                <a:cs typeface="ＭＳ Ｐゴシック" charset="0"/>
              </a:rPr>
              <a:t>Proteins look similar when they share an ancestor</a:t>
            </a:r>
            <a:endParaRPr lang="en-US" sz="3000" dirty="0"/>
          </a:p>
        </p:txBody>
      </p:sp>
      <p:grpSp>
        <p:nvGrpSpPr>
          <p:cNvPr id="9" name="Group 8"/>
          <p:cNvGrpSpPr/>
          <p:nvPr/>
        </p:nvGrpSpPr>
        <p:grpSpPr>
          <a:xfrm>
            <a:off x="249451" y="4267200"/>
            <a:ext cx="4347949" cy="2444750"/>
            <a:chOff x="249451" y="4267200"/>
            <a:chExt cx="4347949" cy="2444750"/>
          </a:xfrm>
        </p:grpSpPr>
        <p:grpSp>
          <p:nvGrpSpPr>
            <p:cNvPr id="3" name="Group 2"/>
            <p:cNvGrpSpPr/>
            <p:nvPr/>
          </p:nvGrpSpPr>
          <p:grpSpPr>
            <a:xfrm>
              <a:off x="2019300" y="4267200"/>
              <a:ext cx="2578100" cy="2444750"/>
              <a:chOff x="2209800" y="3810000"/>
              <a:chExt cx="2578100" cy="2444750"/>
            </a:xfrm>
          </p:grpSpPr>
          <p:pic>
            <p:nvPicPr>
              <p:cNvPr id="51205" name="Picture 17" descr="1bef_1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810000"/>
                <a:ext cx="2578100" cy="241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1" name="Text Box 13"/>
              <p:cNvSpPr txBox="1">
                <a:spLocks noChangeArrowheads="1"/>
              </p:cNvSpPr>
              <p:nvPr/>
            </p:nvSpPr>
            <p:spPr bwMode="auto">
              <a:xfrm>
                <a:off x="2895600" y="5918200"/>
                <a:ext cx="14605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Helvetica" charset="0"/>
                    <a:ea typeface="ＭＳ Ｐゴシック" charset="0"/>
                    <a:cs typeface="ＭＳ Ｐゴシック" charset="0"/>
                  </a:defRPr>
                </a:lvl1pPr>
                <a:lvl2pPr marL="37931725" indent="-37474525">
                  <a:defRPr sz="1400">
                    <a:solidFill>
                      <a:schemeClr val="tx1"/>
                    </a:solidFill>
                    <a:latin typeface="Helvetica" charset="0"/>
                    <a:ea typeface="ＭＳ Ｐゴシック" charset="0"/>
                  </a:defRPr>
                </a:lvl2pPr>
                <a:lvl3pPr>
                  <a:defRPr sz="1400">
                    <a:solidFill>
                      <a:schemeClr val="tx1"/>
                    </a:solidFill>
                    <a:latin typeface="Helvetica" charset="0"/>
                    <a:ea typeface="ＭＳ Ｐゴシック" charset="0"/>
                  </a:defRPr>
                </a:lvl3pPr>
                <a:lvl4pPr>
                  <a:defRPr sz="1400">
                    <a:solidFill>
                      <a:schemeClr val="tx1"/>
                    </a:solidFill>
                    <a:latin typeface="Helvetica" charset="0"/>
                    <a:ea typeface="ＭＳ Ｐゴシック" charset="0"/>
                  </a:defRPr>
                </a:lvl4pPr>
                <a:lvl5pPr>
                  <a:defRPr sz="1400">
                    <a:solidFill>
                      <a:schemeClr val="tx1"/>
                    </a:solidFill>
                    <a:latin typeface="Helvetica" charset="0"/>
                    <a:ea typeface="ＭＳ Ｐゴシック" charset="0"/>
                  </a:defRPr>
                </a:lvl5pPr>
                <a:lvl6pPr marL="457200" eaLnBrk="0" fontAlgn="base" hangingPunct="0">
                  <a:spcBef>
                    <a:spcPct val="0"/>
                  </a:spcBef>
                  <a:spcAft>
                    <a:spcPct val="0"/>
                  </a:spcAft>
                  <a:defRPr sz="1400">
                    <a:solidFill>
                      <a:schemeClr val="tx1"/>
                    </a:solidFill>
                    <a:latin typeface="Helvetica" charset="0"/>
                    <a:ea typeface="ＭＳ Ｐゴシック" charset="0"/>
                  </a:defRPr>
                </a:lvl6pPr>
                <a:lvl7pPr marL="914400" eaLnBrk="0" fontAlgn="base" hangingPunct="0">
                  <a:spcBef>
                    <a:spcPct val="0"/>
                  </a:spcBef>
                  <a:spcAft>
                    <a:spcPct val="0"/>
                  </a:spcAft>
                  <a:defRPr sz="1400">
                    <a:solidFill>
                      <a:schemeClr val="tx1"/>
                    </a:solidFill>
                    <a:latin typeface="Helvetica" charset="0"/>
                    <a:ea typeface="ＭＳ Ｐゴシック" charset="0"/>
                  </a:defRPr>
                </a:lvl7pPr>
                <a:lvl8pPr marL="1371600" eaLnBrk="0" fontAlgn="base" hangingPunct="0">
                  <a:spcBef>
                    <a:spcPct val="0"/>
                  </a:spcBef>
                  <a:spcAft>
                    <a:spcPct val="0"/>
                  </a:spcAft>
                  <a:defRPr sz="1400">
                    <a:solidFill>
                      <a:schemeClr val="tx1"/>
                    </a:solidFill>
                    <a:latin typeface="Helvetica" charset="0"/>
                    <a:ea typeface="ＭＳ Ｐゴシック" charset="0"/>
                  </a:defRPr>
                </a:lvl8pPr>
                <a:lvl9pPr marL="1828800" eaLnBrk="0" fontAlgn="base" hangingPunct="0">
                  <a:spcBef>
                    <a:spcPct val="0"/>
                  </a:spcBef>
                  <a:spcAft>
                    <a:spcPct val="0"/>
                  </a:spcAft>
                  <a:defRPr sz="1400">
                    <a:solidFill>
                      <a:schemeClr val="tx1"/>
                    </a:solidFill>
                    <a:latin typeface="Helvetica" charset="0"/>
                    <a:ea typeface="ＭＳ Ｐゴシック" charset="0"/>
                  </a:defRPr>
                </a:lvl9pPr>
              </a:lstStyle>
              <a:p>
                <a:r>
                  <a:rPr lang="en-US" sz="1600"/>
                  <a:t>Viral Protease</a:t>
                </a:r>
              </a:p>
            </p:txBody>
          </p:sp>
        </p:grpSp>
        <p:sp>
          <p:nvSpPr>
            <p:cNvPr id="8" name="TextBox 7"/>
            <p:cNvSpPr txBox="1"/>
            <p:nvPr/>
          </p:nvSpPr>
          <p:spPr>
            <a:xfrm>
              <a:off x="249451" y="4470400"/>
              <a:ext cx="1663700" cy="939800"/>
            </a:xfrm>
            <a:prstGeom prst="rect">
              <a:avLst/>
            </a:prstGeom>
            <a:noFill/>
          </p:spPr>
          <p:txBody>
            <a:bodyPr wrap="square" rtlCol="0">
              <a:spAutoFit/>
            </a:bodyPr>
            <a:lstStyle/>
            <a:p>
              <a:r>
                <a:rPr lang="en-US" dirty="0" smtClean="0">
                  <a:latin typeface="Helvetica"/>
                  <a:cs typeface="Helvetica"/>
                </a:rPr>
                <a:t>Sometimes they are not very similar</a:t>
              </a:r>
              <a:endParaRPr lang="en-US" dirty="0">
                <a:latin typeface="Helvetica"/>
                <a:cs typeface="Helvetica"/>
              </a:endParaRPr>
            </a:p>
          </p:txBody>
        </p:sp>
      </p:grpSp>
      <p:grpSp>
        <p:nvGrpSpPr>
          <p:cNvPr id="10" name="Group 9"/>
          <p:cNvGrpSpPr/>
          <p:nvPr/>
        </p:nvGrpSpPr>
        <p:grpSpPr>
          <a:xfrm>
            <a:off x="5168900" y="4114800"/>
            <a:ext cx="3975099" cy="2673350"/>
            <a:chOff x="5168900" y="4114800"/>
            <a:chExt cx="3975099" cy="2673350"/>
          </a:xfrm>
        </p:grpSpPr>
        <p:grpSp>
          <p:nvGrpSpPr>
            <p:cNvPr id="2" name="Group 1"/>
            <p:cNvGrpSpPr/>
            <p:nvPr/>
          </p:nvGrpSpPr>
          <p:grpSpPr>
            <a:xfrm>
              <a:off x="5168900" y="4114800"/>
              <a:ext cx="2176463" cy="2673350"/>
              <a:chOff x="6248400" y="3657600"/>
              <a:chExt cx="2176463" cy="2673350"/>
            </a:xfrm>
          </p:grpSpPr>
          <p:sp>
            <p:nvSpPr>
              <p:cNvPr id="51210" name="Text Box 12"/>
              <p:cNvSpPr txBox="1">
                <a:spLocks noChangeArrowheads="1"/>
              </p:cNvSpPr>
              <p:nvPr/>
            </p:nvSpPr>
            <p:spPr bwMode="auto">
              <a:xfrm>
                <a:off x="6934200" y="5994400"/>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Helvetica" charset="0"/>
                    <a:ea typeface="ＭＳ Ｐゴシック" charset="0"/>
                    <a:cs typeface="ＭＳ Ｐゴシック" charset="0"/>
                  </a:defRPr>
                </a:lvl1pPr>
                <a:lvl2pPr marL="37931725" indent="-37474525">
                  <a:defRPr sz="1400">
                    <a:solidFill>
                      <a:schemeClr val="tx1"/>
                    </a:solidFill>
                    <a:latin typeface="Helvetica" charset="0"/>
                    <a:ea typeface="ＭＳ Ｐゴシック" charset="0"/>
                  </a:defRPr>
                </a:lvl2pPr>
                <a:lvl3pPr>
                  <a:defRPr sz="1400">
                    <a:solidFill>
                      <a:schemeClr val="tx1"/>
                    </a:solidFill>
                    <a:latin typeface="Helvetica" charset="0"/>
                    <a:ea typeface="ＭＳ Ｐゴシック" charset="0"/>
                  </a:defRPr>
                </a:lvl3pPr>
                <a:lvl4pPr>
                  <a:defRPr sz="1400">
                    <a:solidFill>
                      <a:schemeClr val="tx1"/>
                    </a:solidFill>
                    <a:latin typeface="Helvetica" charset="0"/>
                    <a:ea typeface="ＭＳ Ｐゴシック" charset="0"/>
                  </a:defRPr>
                </a:lvl4pPr>
                <a:lvl5pPr>
                  <a:defRPr sz="1400">
                    <a:solidFill>
                      <a:schemeClr val="tx1"/>
                    </a:solidFill>
                    <a:latin typeface="Helvetica" charset="0"/>
                    <a:ea typeface="ＭＳ Ｐゴシック" charset="0"/>
                  </a:defRPr>
                </a:lvl5pPr>
                <a:lvl6pPr marL="457200" eaLnBrk="0" fontAlgn="base" hangingPunct="0">
                  <a:spcBef>
                    <a:spcPct val="0"/>
                  </a:spcBef>
                  <a:spcAft>
                    <a:spcPct val="0"/>
                  </a:spcAft>
                  <a:defRPr sz="1400">
                    <a:solidFill>
                      <a:schemeClr val="tx1"/>
                    </a:solidFill>
                    <a:latin typeface="Helvetica" charset="0"/>
                    <a:ea typeface="ＭＳ Ｐゴシック" charset="0"/>
                  </a:defRPr>
                </a:lvl6pPr>
                <a:lvl7pPr marL="914400" eaLnBrk="0" fontAlgn="base" hangingPunct="0">
                  <a:spcBef>
                    <a:spcPct val="0"/>
                  </a:spcBef>
                  <a:spcAft>
                    <a:spcPct val="0"/>
                  </a:spcAft>
                  <a:defRPr sz="1400">
                    <a:solidFill>
                      <a:schemeClr val="tx1"/>
                    </a:solidFill>
                    <a:latin typeface="Helvetica" charset="0"/>
                    <a:ea typeface="ＭＳ Ｐゴシック" charset="0"/>
                  </a:defRPr>
                </a:lvl7pPr>
                <a:lvl8pPr marL="1371600" eaLnBrk="0" fontAlgn="base" hangingPunct="0">
                  <a:spcBef>
                    <a:spcPct val="0"/>
                  </a:spcBef>
                  <a:spcAft>
                    <a:spcPct val="0"/>
                  </a:spcAft>
                  <a:defRPr sz="1400">
                    <a:solidFill>
                      <a:schemeClr val="tx1"/>
                    </a:solidFill>
                    <a:latin typeface="Helvetica" charset="0"/>
                    <a:ea typeface="ＭＳ Ｐゴシック" charset="0"/>
                  </a:defRPr>
                </a:lvl8pPr>
                <a:lvl9pPr marL="1828800" eaLnBrk="0" fontAlgn="base" hangingPunct="0">
                  <a:spcBef>
                    <a:spcPct val="0"/>
                  </a:spcBef>
                  <a:spcAft>
                    <a:spcPct val="0"/>
                  </a:spcAft>
                  <a:defRPr sz="1400">
                    <a:solidFill>
                      <a:schemeClr val="tx1"/>
                    </a:solidFill>
                    <a:latin typeface="Helvetica" charset="0"/>
                    <a:ea typeface="ＭＳ Ｐゴシック" charset="0"/>
                  </a:defRPr>
                </a:lvl9pPr>
              </a:lstStyle>
              <a:p>
                <a:r>
                  <a:rPr lang="en-US" sz="1600"/>
                  <a:t>Subtilisin</a:t>
                </a:r>
              </a:p>
            </p:txBody>
          </p:sp>
          <p:pic>
            <p:nvPicPr>
              <p:cNvPr id="51212" name="Picture 18" descr="1sbt_1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3657600"/>
                <a:ext cx="2176463" cy="232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extBox 19"/>
            <p:cNvSpPr txBox="1"/>
            <p:nvPr/>
          </p:nvSpPr>
          <p:spPr>
            <a:xfrm>
              <a:off x="7345362" y="4470400"/>
              <a:ext cx="1798637" cy="923330"/>
            </a:xfrm>
            <a:prstGeom prst="rect">
              <a:avLst/>
            </a:prstGeom>
            <a:noFill/>
          </p:spPr>
          <p:txBody>
            <a:bodyPr wrap="square" rtlCol="0">
              <a:spAutoFit/>
            </a:bodyPr>
            <a:lstStyle/>
            <a:p>
              <a:r>
                <a:rPr lang="en-US" dirty="0" smtClean="0">
                  <a:latin typeface="Helvetica"/>
                  <a:cs typeface="Helvetica"/>
                </a:rPr>
                <a:t>Sometimes they are clearly different</a:t>
              </a:r>
              <a:endParaRPr lang="en-US" dirty="0">
                <a:latin typeface="Helvetica"/>
                <a:cs typeface="Helvetica"/>
              </a:endParaRPr>
            </a:p>
          </p:txBody>
        </p:sp>
      </p:grpSp>
      <p:sp>
        <p:nvSpPr>
          <p:cNvPr id="11" name="TextBox 10"/>
          <p:cNvSpPr txBox="1"/>
          <p:nvPr/>
        </p:nvSpPr>
        <p:spPr>
          <a:xfrm>
            <a:off x="7405127" y="6144022"/>
            <a:ext cx="1686204" cy="646331"/>
          </a:xfrm>
          <a:prstGeom prst="rect">
            <a:avLst/>
          </a:prstGeom>
          <a:noFill/>
        </p:spPr>
        <p:txBody>
          <a:bodyPr wrap="none" rtlCol="0">
            <a:spAutoFit/>
          </a:bodyPr>
          <a:lstStyle/>
          <a:p>
            <a:r>
              <a:rPr lang="en-US" dirty="0" err="1" smtClean="0">
                <a:latin typeface="Helvetica"/>
                <a:cs typeface="Helvetica"/>
              </a:rPr>
              <a:t>Sierk</a:t>
            </a:r>
            <a:r>
              <a:rPr lang="en-US" dirty="0" smtClean="0">
                <a:latin typeface="Helvetica"/>
                <a:cs typeface="Helvetica"/>
              </a:rPr>
              <a:t> and</a:t>
            </a:r>
          </a:p>
          <a:p>
            <a:r>
              <a:rPr lang="en-US" dirty="0" smtClean="0">
                <a:latin typeface="Helvetica"/>
                <a:cs typeface="Helvetica"/>
              </a:rPr>
              <a:t>Pearson, 2005</a:t>
            </a:r>
            <a:endParaRPr lang="en-US" dirty="0">
              <a:latin typeface="Helvetica"/>
              <a:cs typeface="Helvetica"/>
            </a:endParaRPr>
          </a:p>
        </p:txBody>
      </p:sp>
    </p:spTree>
    <p:extLst>
      <p:ext uri="{BB962C8B-B14F-4D97-AF65-F5344CB8AC3E}">
        <p14:creationId xmlns:p14="http://schemas.microsoft.com/office/powerpoint/2010/main" val="170669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190499"/>
            <a:ext cx="7772400" cy="1064559"/>
          </a:xfrm>
        </p:spPr>
        <p:txBody>
          <a:bodyPr>
            <a:normAutofit/>
          </a:bodyPr>
          <a:lstStyle/>
          <a:p>
            <a:r>
              <a:rPr lang="en-US" sz="2800" dirty="0" smtClean="0">
                <a:latin typeface="Helvetica" charset="0"/>
                <a:ea typeface="ＭＳ Ｐゴシック" charset="0"/>
                <a:cs typeface="ＭＳ Ｐゴシック" charset="0"/>
              </a:rPr>
              <a:t>Ancient Relationships –</a:t>
            </a:r>
            <a:br>
              <a:rPr lang="en-US" sz="2800" dirty="0" smtClean="0">
                <a:latin typeface="Helvetica" charset="0"/>
                <a:ea typeface="ＭＳ Ｐゴシック" charset="0"/>
                <a:cs typeface="ＭＳ Ｐゴシック" charset="0"/>
              </a:rPr>
            </a:br>
            <a:r>
              <a:rPr lang="en-US" sz="2800" dirty="0" smtClean="0">
                <a:latin typeface="Helvetica" charset="0"/>
                <a:ea typeface="ＭＳ Ｐゴシック" charset="0"/>
                <a:cs typeface="ＭＳ Ｐゴシック" charset="0"/>
              </a:rPr>
              <a:t>Divergence </a:t>
            </a:r>
            <a:r>
              <a:rPr lang="en-US" sz="2800" dirty="0" err="1" smtClean="0">
                <a:latin typeface="Helvetica" charset="0"/>
                <a:ea typeface="ＭＳ Ｐゴシック" charset="0"/>
                <a:cs typeface="ＭＳ Ｐゴシック" charset="0"/>
              </a:rPr>
              <a:t>vs</a:t>
            </a:r>
            <a:r>
              <a:rPr lang="en-US" sz="2800" dirty="0" smtClean="0">
                <a:latin typeface="Helvetica" charset="0"/>
                <a:ea typeface="ＭＳ Ｐゴシック" charset="0"/>
                <a:cs typeface="ＭＳ Ｐゴシック" charset="0"/>
              </a:rPr>
              <a:t> </a:t>
            </a:r>
            <a:r>
              <a:rPr lang="en-US" sz="2800" dirty="0">
                <a:latin typeface="Helvetica" charset="0"/>
                <a:ea typeface="ＭＳ Ｐゴシック" charset="0"/>
                <a:cs typeface="ＭＳ Ｐゴシック" charset="0"/>
              </a:rPr>
              <a:t>Convergence</a:t>
            </a:r>
          </a:p>
        </p:txBody>
      </p:sp>
      <p:sp>
        <p:nvSpPr>
          <p:cNvPr id="24579" name="Rectangle 3"/>
          <p:cNvSpPr>
            <a:spLocks noGrp="1" noChangeArrowheads="1"/>
          </p:cNvSpPr>
          <p:nvPr>
            <p:ph type="body" idx="1"/>
          </p:nvPr>
        </p:nvSpPr>
        <p:spPr>
          <a:xfrm>
            <a:off x="685800" y="1255059"/>
            <a:ext cx="8001000" cy="4811059"/>
          </a:xfrm>
        </p:spPr>
        <p:txBody>
          <a:bodyPr>
            <a:normAutofit/>
          </a:bodyPr>
          <a:lstStyle/>
          <a:p>
            <a:pPr marL="0" indent="0" algn="ctr">
              <a:lnSpc>
                <a:spcPct val="90000"/>
              </a:lnSpc>
              <a:buNone/>
            </a:pPr>
            <a:r>
              <a:rPr lang="en-US" sz="2800" dirty="0">
                <a:latin typeface="Helvetica" charset="0"/>
                <a:ea typeface="ＭＳ Ｐゴシック" charset="0"/>
                <a:cs typeface="ＭＳ Ｐゴシック" charset="0"/>
              </a:rPr>
              <a:t>The </a:t>
            </a:r>
            <a:r>
              <a:rPr lang="en-US" sz="2800" i="1" dirty="0">
                <a:solidFill>
                  <a:srgbClr val="0000FF"/>
                </a:solidFill>
                <a:latin typeface="Helvetica" charset="0"/>
                <a:ea typeface="ＭＳ Ｐゴシック" charset="0"/>
                <a:cs typeface="ＭＳ Ｐゴシック" charset="0"/>
              </a:rPr>
              <a:t>evolutionary</a:t>
            </a:r>
            <a:r>
              <a:rPr lang="en-US" sz="2800" i="1" dirty="0">
                <a:latin typeface="Helvetica" charset="0"/>
                <a:ea typeface="ＭＳ Ｐゴシック" charset="0"/>
                <a:cs typeface="ＭＳ Ｐゴシック" charset="0"/>
              </a:rPr>
              <a:t> </a:t>
            </a:r>
            <a:r>
              <a:rPr lang="en-US" sz="2800" dirty="0">
                <a:latin typeface="Helvetica" charset="0"/>
                <a:ea typeface="ＭＳ Ｐゴシック" charset="0"/>
                <a:cs typeface="ＭＳ Ｐゴシック" charset="0"/>
              </a:rPr>
              <a:t>basis for structural/functional similarity is </a:t>
            </a:r>
            <a:r>
              <a:rPr lang="en-US" sz="2800" dirty="0" smtClean="0">
                <a:latin typeface="Helvetica" charset="0"/>
                <a:ea typeface="ＭＳ Ｐゴシック" charset="0"/>
                <a:cs typeface="ＭＳ Ｐゴシック" charset="0"/>
              </a:rPr>
              <a:t>important</a:t>
            </a:r>
          </a:p>
          <a:p>
            <a:pPr marL="0" indent="0" algn="ctr">
              <a:lnSpc>
                <a:spcPct val="90000"/>
              </a:lnSpc>
              <a:buNone/>
            </a:pPr>
            <a:endParaRPr lang="en-US" sz="2800" dirty="0">
              <a:latin typeface="Helvetica" charset="0"/>
              <a:ea typeface="ＭＳ Ｐゴシック" charset="0"/>
              <a:cs typeface="ＭＳ Ｐゴシック" charset="0"/>
            </a:endParaRPr>
          </a:p>
          <a:p>
            <a:pPr lvl="1">
              <a:lnSpc>
                <a:spcPct val="90000"/>
              </a:lnSpc>
            </a:pPr>
            <a:r>
              <a:rPr lang="en-US" sz="2400" dirty="0">
                <a:latin typeface="Helvetica" charset="0"/>
                <a:ea typeface="ＭＳ Ｐゴシック" charset="0"/>
              </a:rPr>
              <a:t>similarity because of history (homology, divergence) versus similarity because of physical or functional constraints (convergence</a:t>
            </a:r>
            <a:r>
              <a:rPr lang="en-US" sz="2400" dirty="0" smtClean="0">
                <a:latin typeface="Helvetica" charset="0"/>
                <a:ea typeface="ＭＳ Ｐゴシック" charset="0"/>
              </a:rPr>
              <a:t>)</a:t>
            </a:r>
          </a:p>
          <a:p>
            <a:pPr lvl="1">
              <a:lnSpc>
                <a:spcPct val="90000"/>
              </a:lnSpc>
            </a:pPr>
            <a:r>
              <a:rPr lang="en-US" sz="2400" dirty="0" smtClean="0">
                <a:latin typeface="Helvetica" charset="0"/>
                <a:ea typeface="ＭＳ Ｐゴシック" charset="0"/>
              </a:rPr>
              <a:t>we seek "universal laws" that allow us to make predictions – e.g. certain mutations </a:t>
            </a:r>
            <a:r>
              <a:rPr lang="en-US" sz="2400" i="1" dirty="0" smtClean="0">
                <a:latin typeface="Helvetica" charset="0"/>
                <a:ea typeface="ＭＳ Ｐゴシック" charset="0"/>
              </a:rPr>
              <a:t>always</a:t>
            </a:r>
            <a:r>
              <a:rPr lang="en-US" sz="2400" dirty="0" smtClean="0">
                <a:latin typeface="Helvetica" charset="0"/>
                <a:ea typeface="ＭＳ Ｐゴシック" charset="0"/>
              </a:rPr>
              <a:t> reduce activity</a:t>
            </a:r>
          </a:p>
          <a:p>
            <a:pPr lvl="1">
              <a:lnSpc>
                <a:spcPct val="90000"/>
              </a:lnSpc>
            </a:pPr>
            <a:r>
              <a:rPr lang="en-US" sz="2400" dirty="0" smtClean="0">
                <a:latin typeface="Helvetica" charset="0"/>
                <a:ea typeface="ＭＳ Ｐゴシック" charset="0"/>
              </a:rPr>
              <a:t>what if those the "laws" are family specific? </a:t>
            </a:r>
            <a:endParaRPr lang="en-US" sz="2400" dirty="0">
              <a:latin typeface="Helvetica" charset="0"/>
              <a:ea typeface="ＭＳ Ｐゴシック" charset="0"/>
            </a:endParaRPr>
          </a:p>
        </p:txBody>
      </p:sp>
      <p:sp>
        <p:nvSpPr>
          <p:cNvPr id="2" name="TextBox 1"/>
          <p:cNvSpPr txBox="1"/>
          <p:nvPr/>
        </p:nvSpPr>
        <p:spPr>
          <a:xfrm>
            <a:off x="1336116" y="5522267"/>
            <a:ext cx="6471769" cy="523220"/>
          </a:xfrm>
          <a:prstGeom prst="rect">
            <a:avLst/>
          </a:prstGeom>
          <a:noFill/>
        </p:spPr>
        <p:txBody>
          <a:bodyPr wrap="none" rtlCol="0">
            <a:spAutoFit/>
          </a:bodyPr>
          <a:lstStyle/>
          <a:p>
            <a:pPr algn="ctr"/>
            <a:r>
              <a:rPr lang="en-US" sz="2800" dirty="0" smtClean="0">
                <a:latin typeface="Helvetica"/>
                <a:cs typeface="Helvetica"/>
              </a:rPr>
              <a:t>Function does not follow universal rules</a:t>
            </a:r>
            <a:endParaRPr lang="en-US" sz="2800" dirty="0">
              <a:latin typeface="Helvetica"/>
              <a:cs typeface="Helvetica"/>
            </a:endParaRPr>
          </a:p>
        </p:txBody>
      </p:sp>
    </p:spTree>
    <p:extLst>
      <p:ext uri="{BB962C8B-B14F-4D97-AF65-F5344CB8AC3E}">
        <p14:creationId xmlns:p14="http://schemas.microsoft.com/office/powerpoint/2010/main" val="19400481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388" y="1003300"/>
            <a:ext cx="6754812" cy="18161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8435" name="Text Box 3"/>
          <p:cNvSpPr txBox="1">
            <a:spLocks noChangeArrowheads="1"/>
          </p:cNvSpPr>
          <p:nvPr/>
        </p:nvSpPr>
        <p:spPr bwMode="auto">
          <a:xfrm>
            <a:off x="5764213" y="990600"/>
            <a:ext cx="2357437"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Helvetica" charset="0"/>
                <a:ea typeface="ＭＳ Ｐゴシック" charset="0"/>
                <a:cs typeface="ＭＳ Ｐゴシック" charset="0"/>
              </a:defRPr>
            </a:lvl1pPr>
            <a:lvl2pPr marL="37931725" indent="-37474525">
              <a:defRPr sz="1400">
                <a:solidFill>
                  <a:schemeClr val="tx1"/>
                </a:solidFill>
                <a:latin typeface="Helvetica" charset="0"/>
                <a:ea typeface="ＭＳ Ｐゴシック" charset="0"/>
              </a:defRPr>
            </a:lvl2pPr>
            <a:lvl3pPr>
              <a:defRPr sz="1400">
                <a:solidFill>
                  <a:schemeClr val="tx1"/>
                </a:solidFill>
                <a:latin typeface="Helvetica" charset="0"/>
                <a:ea typeface="ＭＳ Ｐゴシック" charset="0"/>
              </a:defRPr>
            </a:lvl3pPr>
            <a:lvl4pPr>
              <a:defRPr sz="1400">
                <a:solidFill>
                  <a:schemeClr val="tx1"/>
                </a:solidFill>
                <a:latin typeface="Helvetica" charset="0"/>
                <a:ea typeface="ＭＳ Ｐゴシック" charset="0"/>
              </a:defRPr>
            </a:lvl4pPr>
            <a:lvl5pPr>
              <a:defRPr sz="1400">
                <a:solidFill>
                  <a:schemeClr val="tx1"/>
                </a:solidFill>
                <a:latin typeface="Helvetica" charset="0"/>
                <a:ea typeface="ＭＳ Ｐゴシック" charset="0"/>
              </a:defRPr>
            </a:lvl5pPr>
            <a:lvl6pPr marL="457200" eaLnBrk="0" fontAlgn="base" hangingPunct="0">
              <a:spcBef>
                <a:spcPct val="0"/>
              </a:spcBef>
              <a:spcAft>
                <a:spcPct val="0"/>
              </a:spcAft>
              <a:defRPr sz="1400">
                <a:solidFill>
                  <a:schemeClr val="tx1"/>
                </a:solidFill>
                <a:latin typeface="Helvetica" charset="0"/>
                <a:ea typeface="ＭＳ Ｐゴシック" charset="0"/>
              </a:defRPr>
            </a:lvl6pPr>
            <a:lvl7pPr marL="914400" eaLnBrk="0" fontAlgn="base" hangingPunct="0">
              <a:spcBef>
                <a:spcPct val="0"/>
              </a:spcBef>
              <a:spcAft>
                <a:spcPct val="0"/>
              </a:spcAft>
              <a:defRPr sz="1400">
                <a:solidFill>
                  <a:schemeClr val="tx1"/>
                </a:solidFill>
                <a:latin typeface="Helvetica" charset="0"/>
                <a:ea typeface="ＭＳ Ｐゴシック" charset="0"/>
              </a:defRPr>
            </a:lvl7pPr>
            <a:lvl8pPr marL="1371600" eaLnBrk="0" fontAlgn="base" hangingPunct="0">
              <a:spcBef>
                <a:spcPct val="0"/>
              </a:spcBef>
              <a:spcAft>
                <a:spcPct val="0"/>
              </a:spcAft>
              <a:defRPr sz="1400">
                <a:solidFill>
                  <a:schemeClr val="tx1"/>
                </a:solidFill>
                <a:latin typeface="Helvetica" charset="0"/>
                <a:ea typeface="ＭＳ Ｐゴシック" charset="0"/>
              </a:defRPr>
            </a:lvl8pPr>
            <a:lvl9pPr marL="1828800" eaLnBrk="0" fontAlgn="base" hangingPunct="0">
              <a:spcBef>
                <a:spcPct val="0"/>
              </a:spcBef>
              <a:spcAft>
                <a:spcPct val="0"/>
              </a:spcAft>
              <a:defRPr sz="1400">
                <a:solidFill>
                  <a:schemeClr val="tx1"/>
                </a:solidFill>
                <a:latin typeface="Helvetica" charset="0"/>
                <a:ea typeface="ＭＳ Ｐゴシック" charset="0"/>
              </a:defRPr>
            </a:lvl9pPr>
          </a:lstStyle>
          <a:p>
            <a:r>
              <a:rPr lang="en-US" sz="2000" b="1" i="1">
                <a:latin typeface="Times" charset="0"/>
              </a:rPr>
              <a:t>PNAS</a:t>
            </a:r>
            <a:r>
              <a:rPr lang="en-US" sz="2000" b="1">
                <a:latin typeface="Times" charset="0"/>
              </a:rPr>
              <a:t> (1983) 80:726</a:t>
            </a:r>
          </a:p>
        </p:txBody>
      </p:sp>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1588" y="2789238"/>
            <a:ext cx="4060825" cy="16827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8437" name="Text Box 5"/>
          <p:cNvSpPr txBox="1">
            <a:spLocks noChangeArrowheads="1"/>
          </p:cNvSpPr>
          <p:nvPr/>
        </p:nvSpPr>
        <p:spPr bwMode="auto">
          <a:xfrm>
            <a:off x="5613400" y="2836863"/>
            <a:ext cx="2508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Helvetica" charset="0"/>
                <a:ea typeface="ＭＳ Ｐゴシック" charset="0"/>
                <a:cs typeface="ＭＳ Ｐゴシック" charset="0"/>
              </a:defRPr>
            </a:lvl1pPr>
            <a:lvl2pPr marL="37931725" indent="-37474525">
              <a:defRPr sz="1400">
                <a:solidFill>
                  <a:schemeClr val="tx1"/>
                </a:solidFill>
                <a:latin typeface="Helvetica" charset="0"/>
                <a:ea typeface="ＭＳ Ｐゴシック" charset="0"/>
              </a:defRPr>
            </a:lvl2pPr>
            <a:lvl3pPr>
              <a:defRPr sz="1400">
                <a:solidFill>
                  <a:schemeClr val="tx1"/>
                </a:solidFill>
                <a:latin typeface="Helvetica" charset="0"/>
                <a:ea typeface="ＭＳ Ｐゴシック" charset="0"/>
              </a:defRPr>
            </a:lvl3pPr>
            <a:lvl4pPr>
              <a:defRPr sz="1400">
                <a:solidFill>
                  <a:schemeClr val="tx1"/>
                </a:solidFill>
                <a:latin typeface="Helvetica" charset="0"/>
                <a:ea typeface="ＭＳ Ｐゴシック" charset="0"/>
              </a:defRPr>
            </a:lvl4pPr>
            <a:lvl5pPr>
              <a:defRPr sz="1400">
                <a:solidFill>
                  <a:schemeClr val="tx1"/>
                </a:solidFill>
                <a:latin typeface="Helvetica" charset="0"/>
                <a:ea typeface="ＭＳ Ｐゴシック" charset="0"/>
              </a:defRPr>
            </a:lvl5pPr>
            <a:lvl6pPr marL="457200" eaLnBrk="0" fontAlgn="base" hangingPunct="0">
              <a:spcBef>
                <a:spcPct val="0"/>
              </a:spcBef>
              <a:spcAft>
                <a:spcPct val="0"/>
              </a:spcAft>
              <a:defRPr sz="1400">
                <a:solidFill>
                  <a:schemeClr val="tx1"/>
                </a:solidFill>
                <a:latin typeface="Helvetica" charset="0"/>
                <a:ea typeface="ＭＳ Ｐゴシック" charset="0"/>
              </a:defRPr>
            </a:lvl6pPr>
            <a:lvl7pPr marL="914400" eaLnBrk="0" fontAlgn="base" hangingPunct="0">
              <a:spcBef>
                <a:spcPct val="0"/>
              </a:spcBef>
              <a:spcAft>
                <a:spcPct val="0"/>
              </a:spcAft>
              <a:defRPr sz="1400">
                <a:solidFill>
                  <a:schemeClr val="tx1"/>
                </a:solidFill>
                <a:latin typeface="Helvetica" charset="0"/>
                <a:ea typeface="ＭＳ Ｐゴシック" charset="0"/>
              </a:defRPr>
            </a:lvl7pPr>
            <a:lvl8pPr marL="1371600" eaLnBrk="0" fontAlgn="base" hangingPunct="0">
              <a:spcBef>
                <a:spcPct val="0"/>
              </a:spcBef>
              <a:spcAft>
                <a:spcPct val="0"/>
              </a:spcAft>
              <a:defRPr sz="1400">
                <a:solidFill>
                  <a:schemeClr val="tx1"/>
                </a:solidFill>
                <a:latin typeface="Helvetica" charset="0"/>
                <a:ea typeface="ＭＳ Ｐゴシック" charset="0"/>
              </a:defRPr>
            </a:lvl8pPr>
            <a:lvl9pPr marL="1828800" eaLnBrk="0" fontAlgn="base" hangingPunct="0">
              <a:spcBef>
                <a:spcPct val="0"/>
              </a:spcBef>
              <a:spcAft>
                <a:spcPct val="0"/>
              </a:spcAft>
              <a:defRPr sz="1400">
                <a:solidFill>
                  <a:schemeClr val="tx1"/>
                </a:solidFill>
                <a:latin typeface="Helvetica" charset="0"/>
                <a:ea typeface="ＭＳ Ｐゴシック" charset="0"/>
              </a:defRPr>
            </a:lvl9pPr>
          </a:lstStyle>
          <a:p>
            <a:r>
              <a:rPr lang="en-US" sz="1800" b="1" i="1">
                <a:latin typeface="Times" charset="0"/>
              </a:rPr>
              <a:t>Science</a:t>
            </a:r>
            <a:r>
              <a:rPr lang="en-US" sz="1800" b="1">
                <a:latin typeface="Times" charset="0"/>
              </a:rPr>
              <a:t> (1985) 227:1435</a:t>
            </a:r>
            <a:endParaRPr lang="en-US" sz="2000" b="1">
              <a:latin typeface="Times" charset="0"/>
            </a:endParaRPr>
          </a:p>
        </p:txBody>
      </p:sp>
      <p:pic>
        <p:nvPicPr>
          <p:cNvPr id="1843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4594225"/>
            <a:ext cx="6170613" cy="17303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8439" name="Text Box 7"/>
          <p:cNvSpPr txBox="1">
            <a:spLocks noChangeArrowheads="1"/>
          </p:cNvSpPr>
          <p:nvPr/>
        </p:nvSpPr>
        <p:spPr bwMode="auto">
          <a:xfrm>
            <a:off x="5276850" y="4630738"/>
            <a:ext cx="2844800"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Helvetica" charset="0"/>
                <a:ea typeface="ＭＳ Ｐゴシック" charset="0"/>
                <a:cs typeface="ＭＳ Ｐゴシック" charset="0"/>
              </a:defRPr>
            </a:lvl1pPr>
            <a:lvl2pPr marL="37931725" indent="-37474525">
              <a:defRPr sz="1400">
                <a:solidFill>
                  <a:schemeClr val="tx1"/>
                </a:solidFill>
                <a:latin typeface="Helvetica" charset="0"/>
                <a:ea typeface="ＭＳ Ｐゴシック" charset="0"/>
              </a:defRPr>
            </a:lvl2pPr>
            <a:lvl3pPr>
              <a:defRPr sz="1400">
                <a:solidFill>
                  <a:schemeClr val="tx1"/>
                </a:solidFill>
                <a:latin typeface="Helvetica" charset="0"/>
                <a:ea typeface="ＭＳ Ｐゴシック" charset="0"/>
              </a:defRPr>
            </a:lvl3pPr>
            <a:lvl4pPr>
              <a:defRPr sz="1400">
                <a:solidFill>
                  <a:schemeClr val="tx1"/>
                </a:solidFill>
                <a:latin typeface="Helvetica" charset="0"/>
                <a:ea typeface="ＭＳ Ｐゴシック" charset="0"/>
              </a:defRPr>
            </a:lvl4pPr>
            <a:lvl5pPr>
              <a:defRPr sz="1400">
                <a:solidFill>
                  <a:schemeClr val="tx1"/>
                </a:solidFill>
                <a:latin typeface="Helvetica" charset="0"/>
                <a:ea typeface="ＭＳ Ｐゴシック" charset="0"/>
              </a:defRPr>
            </a:lvl5pPr>
            <a:lvl6pPr marL="457200" eaLnBrk="0" fontAlgn="base" hangingPunct="0">
              <a:spcBef>
                <a:spcPct val="0"/>
              </a:spcBef>
              <a:spcAft>
                <a:spcPct val="0"/>
              </a:spcAft>
              <a:defRPr sz="1400">
                <a:solidFill>
                  <a:schemeClr val="tx1"/>
                </a:solidFill>
                <a:latin typeface="Helvetica" charset="0"/>
                <a:ea typeface="ＭＳ Ｐゴシック" charset="0"/>
              </a:defRPr>
            </a:lvl6pPr>
            <a:lvl7pPr marL="914400" eaLnBrk="0" fontAlgn="base" hangingPunct="0">
              <a:spcBef>
                <a:spcPct val="0"/>
              </a:spcBef>
              <a:spcAft>
                <a:spcPct val="0"/>
              </a:spcAft>
              <a:defRPr sz="1400">
                <a:solidFill>
                  <a:schemeClr val="tx1"/>
                </a:solidFill>
                <a:latin typeface="Helvetica" charset="0"/>
                <a:ea typeface="ＭＳ Ｐゴシック" charset="0"/>
              </a:defRPr>
            </a:lvl7pPr>
            <a:lvl8pPr marL="1371600" eaLnBrk="0" fontAlgn="base" hangingPunct="0">
              <a:spcBef>
                <a:spcPct val="0"/>
              </a:spcBef>
              <a:spcAft>
                <a:spcPct val="0"/>
              </a:spcAft>
              <a:defRPr sz="1400">
                <a:solidFill>
                  <a:schemeClr val="tx1"/>
                </a:solidFill>
                <a:latin typeface="Helvetica" charset="0"/>
                <a:ea typeface="ＭＳ Ｐゴシック" charset="0"/>
              </a:defRPr>
            </a:lvl8pPr>
            <a:lvl9pPr marL="1828800" eaLnBrk="0" fontAlgn="base" hangingPunct="0">
              <a:spcBef>
                <a:spcPct val="0"/>
              </a:spcBef>
              <a:spcAft>
                <a:spcPct val="0"/>
              </a:spcAft>
              <a:defRPr sz="1400">
                <a:solidFill>
                  <a:schemeClr val="tx1"/>
                </a:solidFill>
                <a:latin typeface="Helvetica" charset="0"/>
                <a:ea typeface="ＭＳ Ｐゴシック" charset="0"/>
              </a:defRPr>
            </a:lvl9pPr>
          </a:lstStyle>
          <a:p>
            <a:r>
              <a:rPr lang="en-US" sz="1800" b="1" i="1">
                <a:latin typeface="Times" charset="0"/>
              </a:rPr>
              <a:t>J. Mol. Biol.</a:t>
            </a:r>
            <a:r>
              <a:rPr lang="en-US" sz="1800" b="1">
                <a:latin typeface="Times" charset="0"/>
              </a:rPr>
              <a:t> (1990) 215:403</a:t>
            </a:r>
            <a:endParaRPr lang="en-US" sz="2000" b="1">
              <a:latin typeface="Times" charset="0"/>
            </a:endParaRPr>
          </a:p>
        </p:txBody>
      </p:sp>
      <p:sp>
        <p:nvSpPr>
          <p:cNvPr id="18440" name="Rectangle 8"/>
          <p:cNvSpPr>
            <a:spLocks noGrp="1" noChangeArrowheads="1"/>
          </p:cNvSpPr>
          <p:nvPr>
            <p:ph type="title"/>
          </p:nvPr>
        </p:nvSpPr>
        <p:spPr>
          <a:xfrm>
            <a:off x="685800" y="304800"/>
            <a:ext cx="7772400" cy="571500"/>
          </a:xfrm>
        </p:spPr>
        <p:txBody>
          <a:bodyPr/>
          <a:lstStyle/>
          <a:p>
            <a:r>
              <a:rPr lang="en-US" sz="2800" i="1" dirty="0" smtClean="0">
                <a:latin typeface="Helvetica" charset="0"/>
                <a:ea typeface="ＭＳ Ｐゴシック" charset="0"/>
                <a:cs typeface="ＭＳ Ｐゴシック" charset="0"/>
              </a:rPr>
              <a:t>30+ </a:t>
            </a:r>
            <a:r>
              <a:rPr lang="en-US" sz="2800" i="1" dirty="0">
                <a:latin typeface="Helvetica" charset="0"/>
                <a:ea typeface="ＭＳ Ｐゴシック" charset="0"/>
                <a:cs typeface="ＭＳ Ｐゴシック" charset="0"/>
              </a:rPr>
              <a:t>Years of Biological Sequence Comparison</a:t>
            </a:r>
          </a:p>
        </p:txBody>
      </p:sp>
    </p:spTree>
    <p:extLst>
      <p:ext uri="{BB962C8B-B14F-4D97-AF65-F5344CB8AC3E}">
        <p14:creationId xmlns:p14="http://schemas.microsoft.com/office/powerpoint/2010/main" val="392307597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9412"/>
            <a:ext cx="8229600" cy="917388"/>
          </a:xfrm>
        </p:spPr>
        <p:txBody>
          <a:bodyPr>
            <a:normAutofit fontScale="90000"/>
          </a:bodyPr>
          <a:lstStyle/>
          <a:p>
            <a:r>
              <a:rPr lang="en-US" sz="3600" dirty="0" smtClean="0"/>
              <a:t>Similarity (alone) produces</a:t>
            </a:r>
            <a:br>
              <a:rPr lang="en-US" sz="3600" dirty="0" smtClean="0"/>
            </a:br>
            <a:r>
              <a:rPr lang="en-US" sz="3600" dirty="0" smtClean="0"/>
              <a:t>poor function predictions</a:t>
            </a:r>
            <a:endParaRPr lang="en-US" sz="3600" dirty="0"/>
          </a:p>
        </p:txBody>
      </p:sp>
      <p:pic>
        <p:nvPicPr>
          <p:cNvPr id="7" name="Picture 6" descr="hhmi_babbit09.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283" y="1215571"/>
            <a:ext cx="4173280" cy="4572000"/>
          </a:xfrm>
          <a:prstGeom prst="rect">
            <a:avLst/>
          </a:prstGeom>
        </p:spPr>
      </p:pic>
      <p:sp>
        <p:nvSpPr>
          <p:cNvPr id="8" name="TextBox 7"/>
          <p:cNvSpPr txBox="1"/>
          <p:nvPr/>
        </p:nvSpPr>
        <p:spPr>
          <a:xfrm>
            <a:off x="1412240" y="5893378"/>
            <a:ext cx="2323054" cy="369332"/>
          </a:xfrm>
          <a:prstGeom prst="rect">
            <a:avLst/>
          </a:prstGeom>
          <a:noFill/>
        </p:spPr>
        <p:txBody>
          <a:bodyPr wrap="square" rtlCol="0">
            <a:spAutoFit/>
          </a:bodyPr>
          <a:lstStyle/>
          <a:p>
            <a:r>
              <a:rPr lang="en-US" dirty="0" err="1" smtClean="0">
                <a:latin typeface="Helvetica"/>
                <a:cs typeface="Helvetica"/>
              </a:rPr>
              <a:t>Schnoes</a:t>
            </a:r>
            <a:r>
              <a:rPr lang="en-US" dirty="0" smtClean="0">
                <a:latin typeface="Helvetica"/>
                <a:cs typeface="Helvetica"/>
              </a:rPr>
              <a:t>,  et al 2009</a:t>
            </a:r>
            <a:endParaRPr lang="en-US" dirty="0">
              <a:latin typeface="Helvetica"/>
              <a:cs typeface="Helvetica"/>
            </a:endParaRPr>
          </a:p>
        </p:txBody>
      </p:sp>
      <p:pic>
        <p:nvPicPr>
          <p:cNvPr id="6" name="Content Placeholder 3" descr="dessimoz_2012_fg3b.tiff"/>
          <p:cNvPicPr>
            <a:picLocks noChangeAspect="1"/>
          </p:cNvPicPr>
          <p:nvPr/>
        </p:nvPicPr>
        <p:blipFill rotWithShape="1">
          <a:blip r:embed="rId3">
            <a:extLst>
              <a:ext uri="{28A0092B-C50C-407E-A947-70E740481C1C}">
                <a14:useLocalDpi xmlns:a14="http://schemas.microsoft.com/office/drawing/2010/main" val="0"/>
              </a:ext>
            </a:extLst>
          </a:blip>
          <a:srcRect l="-5924" r="-510"/>
          <a:stretch/>
        </p:blipFill>
        <p:spPr>
          <a:xfrm>
            <a:off x="5279464" y="1350679"/>
            <a:ext cx="2997200" cy="4525963"/>
          </a:xfrm>
          <a:prstGeom prst="rect">
            <a:avLst/>
          </a:prstGeom>
        </p:spPr>
      </p:pic>
      <p:sp>
        <p:nvSpPr>
          <p:cNvPr id="3" name="Rectangle 2"/>
          <p:cNvSpPr/>
          <p:nvPr/>
        </p:nvSpPr>
        <p:spPr>
          <a:xfrm>
            <a:off x="5884319" y="5893378"/>
            <a:ext cx="2032678" cy="369332"/>
          </a:xfrm>
          <a:prstGeom prst="rect">
            <a:avLst/>
          </a:prstGeom>
        </p:spPr>
        <p:txBody>
          <a:bodyPr wrap="none">
            <a:spAutoFit/>
          </a:bodyPr>
          <a:lstStyle/>
          <a:p>
            <a:r>
              <a:rPr lang="en-US" dirty="0" err="1">
                <a:solidFill>
                  <a:prstClr val="black"/>
                </a:solidFill>
                <a:latin typeface="Helvetica"/>
                <a:cs typeface="Helvetica"/>
              </a:rPr>
              <a:t>Skunca</a:t>
            </a:r>
            <a:r>
              <a:rPr lang="en-US" dirty="0">
                <a:solidFill>
                  <a:prstClr val="black"/>
                </a:solidFill>
                <a:latin typeface="Helvetica"/>
                <a:cs typeface="Helvetica"/>
              </a:rPr>
              <a:t> et </a:t>
            </a:r>
            <a:r>
              <a:rPr lang="en-US" dirty="0" smtClean="0">
                <a:solidFill>
                  <a:prstClr val="black"/>
                </a:solidFill>
                <a:latin typeface="Helvetica"/>
                <a:cs typeface="Helvetica"/>
              </a:rPr>
              <a:t>al 2012</a:t>
            </a:r>
            <a:endParaRPr lang="en-US" dirty="0">
              <a:solidFill>
                <a:prstClr val="black"/>
              </a:solidFill>
              <a:latin typeface="Helvetica"/>
              <a:cs typeface="Helvetica"/>
            </a:endParaRPr>
          </a:p>
        </p:txBody>
      </p:sp>
    </p:spTree>
    <p:extLst>
      <p:ext uri="{BB962C8B-B14F-4D97-AF65-F5344CB8AC3E}">
        <p14:creationId xmlns:p14="http://schemas.microsoft.com/office/powerpoint/2010/main" val="151229385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3"/>
          <p:cNvSpPr>
            <a:spLocks noGrp="1"/>
          </p:cNvSpPr>
          <p:nvPr>
            <p:ph type="title"/>
          </p:nvPr>
        </p:nvSpPr>
        <p:spPr>
          <a:xfrm>
            <a:off x="685800" y="609600"/>
            <a:ext cx="7772400" cy="685800"/>
          </a:xfrm>
        </p:spPr>
        <p:txBody>
          <a:bodyPr/>
          <a:lstStyle/>
          <a:p>
            <a:r>
              <a:rPr lang="en-US" sz="3200">
                <a:latin typeface="Helvetica" charset="0"/>
                <a:ea typeface="ＭＳ Ｐゴシック" charset="0"/>
                <a:cs typeface="ＭＳ Ｐゴシック" charset="0"/>
              </a:rPr>
              <a:t>Inferring Function – Critical Information</a:t>
            </a:r>
          </a:p>
        </p:txBody>
      </p:sp>
      <p:sp>
        <p:nvSpPr>
          <p:cNvPr id="28675" name="Content Placeholder 4"/>
          <p:cNvSpPr>
            <a:spLocks noGrp="1"/>
          </p:cNvSpPr>
          <p:nvPr>
            <p:ph sz="half" idx="1"/>
          </p:nvPr>
        </p:nvSpPr>
        <p:spPr>
          <a:xfrm>
            <a:off x="685800" y="1447800"/>
            <a:ext cx="3810000" cy="4114800"/>
          </a:xfrm>
        </p:spPr>
        <p:txBody>
          <a:bodyPr/>
          <a:lstStyle/>
          <a:p>
            <a:pPr eaLnBrk="1" hangingPunct="1"/>
            <a:r>
              <a:rPr lang="en-US" sz="2400">
                <a:latin typeface="Helvetica" charset="0"/>
                <a:ea typeface="ＭＳ Ｐゴシック" charset="0"/>
                <a:cs typeface="ＭＳ Ｐゴシック" charset="0"/>
              </a:rPr>
              <a:t>Homologous proteins </a:t>
            </a:r>
            <a:r>
              <a:rPr lang="en-US" sz="2400" i="1">
                <a:latin typeface="Helvetica" charset="0"/>
                <a:ea typeface="ＭＳ Ｐゴシック" charset="0"/>
                <a:cs typeface="ＭＳ Ｐゴシック" charset="0"/>
              </a:rPr>
              <a:t>always</a:t>
            </a:r>
            <a:r>
              <a:rPr lang="en-US" sz="2400">
                <a:latin typeface="Helvetica" charset="0"/>
                <a:ea typeface="ＭＳ Ｐゴシック" charset="0"/>
                <a:cs typeface="ＭＳ Ｐゴシック" charset="0"/>
              </a:rPr>
              <a:t> have similar structures, but need not have similar functions</a:t>
            </a:r>
          </a:p>
          <a:p>
            <a:pPr eaLnBrk="1" hangingPunct="1"/>
            <a:r>
              <a:rPr lang="en-US" sz="2400">
                <a:latin typeface="Helvetica" charset="0"/>
                <a:ea typeface="ＭＳ Ｐゴシック" charset="0"/>
                <a:cs typeface="ＭＳ Ｐゴシック" charset="0"/>
              </a:rPr>
              <a:t>BLAST and FASTA obscure information required to infer function</a:t>
            </a:r>
          </a:p>
          <a:p>
            <a:pPr eaLnBrk="1" hangingPunct="1"/>
            <a:r>
              <a:rPr lang="en-US" sz="2400">
                <a:latin typeface="Helvetica" charset="0"/>
                <a:ea typeface="ＭＳ Ｐゴシック" charset="0"/>
                <a:cs typeface="ＭＳ Ｐゴシック" charset="0"/>
              </a:rPr>
              <a:t>Even with appropriate information, inferring function is challenging</a:t>
            </a:r>
          </a:p>
        </p:txBody>
      </p:sp>
      <p:sp>
        <p:nvSpPr>
          <p:cNvPr id="28676" name="Content Placeholder 5"/>
          <p:cNvSpPr>
            <a:spLocks noGrp="1"/>
          </p:cNvSpPr>
          <p:nvPr>
            <p:ph sz="half" idx="2"/>
          </p:nvPr>
        </p:nvSpPr>
        <p:spPr>
          <a:xfrm>
            <a:off x="4648200" y="1447800"/>
            <a:ext cx="3810000" cy="2743200"/>
          </a:xfrm>
        </p:spPr>
        <p:txBody>
          <a:bodyPr/>
          <a:lstStyle/>
          <a:p>
            <a:pPr eaLnBrk="1" hangingPunct="1"/>
            <a:r>
              <a:rPr lang="en-US" sz="2400">
                <a:latin typeface="Helvetica" charset="0"/>
                <a:ea typeface="ＭＳ Ｐゴシック" charset="0"/>
                <a:cs typeface="ＭＳ Ｐゴシック" charset="0"/>
              </a:rPr>
              <a:t>Homology – E() value</a:t>
            </a:r>
          </a:p>
          <a:p>
            <a:pPr eaLnBrk="1" hangingPunct="1"/>
            <a:r>
              <a:rPr lang="en-US" sz="2400">
                <a:latin typeface="Helvetica" charset="0"/>
                <a:ea typeface="ＭＳ Ｐゴシック" charset="0"/>
                <a:cs typeface="ＭＳ Ｐゴシック" charset="0"/>
              </a:rPr>
              <a:t>Alignment location</a:t>
            </a:r>
          </a:p>
          <a:p>
            <a:pPr eaLnBrk="1" hangingPunct="1"/>
            <a:r>
              <a:rPr lang="en-US" sz="2400">
                <a:latin typeface="Helvetica" charset="0"/>
                <a:ea typeface="ＭＳ Ｐゴシック" charset="0"/>
                <a:cs typeface="ＭＳ Ｐゴシック" charset="0"/>
              </a:rPr>
              <a:t>Catalytic activity of homologs</a:t>
            </a:r>
          </a:p>
          <a:p>
            <a:pPr eaLnBrk="1" hangingPunct="1"/>
            <a:r>
              <a:rPr lang="en-US" sz="2400">
                <a:latin typeface="Helvetica" charset="0"/>
                <a:ea typeface="ＭＳ Ｐゴシック" charset="0"/>
                <a:cs typeface="ＭＳ Ｐゴシック" charset="0"/>
              </a:rPr>
              <a:t>State of active site residues</a:t>
            </a:r>
          </a:p>
          <a:p>
            <a:pPr eaLnBrk="1" hangingPunct="1">
              <a:buFontTx/>
              <a:buNone/>
            </a:pPr>
            <a:endParaRPr lang="en-US" sz="2400">
              <a:latin typeface="Helvetica" charset="0"/>
              <a:ea typeface="ＭＳ Ｐゴシック" charset="0"/>
              <a:cs typeface="ＭＳ Ｐゴシック" charset="0"/>
            </a:endParaRPr>
          </a:p>
          <a:p>
            <a:endParaRPr lang="en-US" sz="2400">
              <a:latin typeface="Helvetica" charset="0"/>
              <a:ea typeface="ＭＳ Ｐゴシック" charset="0"/>
              <a:cs typeface="ＭＳ Ｐゴシック" charset="0"/>
            </a:endParaRPr>
          </a:p>
          <a:p>
            <a:endParaRPr lang="en-US" sz="2400">
              <a:latin typeface="Helvetica" charset="0"/>
              <a:ea typeface="ＭＳ Ｐゴシック" charset="0"/>
              <a:cs typeface="ＭＳ Ｐゴシック" charset="0"/>
            </a:endParaRPr>
          </a:p>
        </p:txBody>
      </p:sp>
      <p:sp>
        <p:nvSpPr>
          <p:cNvPr id="5" name="TextBox 4"/>
          <p:cNvSpPr txBox="1">
            <a:spLocks noChangeArrowheads="1"/>
          </p:cNvSpPr>
          <p:nvPr/>
        </p:nvSpPr>
        <p:spPr bwMode="auto">
          <a:xfrm>
            <a:off x="4572000" y="4449763"/>
            <a:ext cx="42672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Helvetica" charset="0"/>
                <a:ea typeface="ＭＳ Ｐゴシック" charset="0"/>
                <a:cs typeface="ＭＳ Ｐゴシック" charset="0"/>
              </a:defRPr>
            </a:lvl1pPr>
            <a:lvl2pPr marL="37931725" indent="-37474525">
              <a:defRPr sz="1400">
                <a:solidFill>
                  <a:schemeClr val="tx1"/>
                </a:solidFill>
                <a:latin typeface="Helvetica" charset="0"/>
                <a:ea typeface="ＭＳ Ｐゴシック" charset="0"/>
              </a:defRPr>
            </a:lvl2pPr>
            <a:lvl3pPr>
              <a:defRPr sz="1400">
                <a:solidFill>
                  <a:schemeClr val="tx1"/>
                </a:solidFill>
                <a:latin typeface="Helvetica" charset="0"/>
                <a:ea typeface="ＭＳ Ｐゴシック" charset="0"/>
              </a:defRPr>
            </a:lvl3pPr>
            <a:lvl4pPr>
              <a:defRPr sz="1400">
                <a:solidFill>
                  <a:schemeClr val="tx1"/>
                </a:solidFill>
                <a:latin typeface="Helvetica" charset="0"/>
                <a:ea typeface="ＭＳ Ｐゴシック" charset="0"/>
              </a:defRPr>
            </a:lvl4pPr>
            <a:lvl5pPr>
              <a:defRPr sz="1400">
                <a:solidFill>
                  <a:schemeClr val="tx1"/>
                </a:solidFill>
                <a:latin typeface="Helvetica" charset="0"/>
                <a:ea typeface="ＭＳ Ｐゴシック" charset="0"/>
              </a:defRPr>
            </a:lvl5pPr>
            <a:lvl6pPr marL="457200" eaLnBrk="0" fontAlgn="base" hangingPunct="0">
              <a:spcBef>
                <a:spcPct val="0"/>
              </a:spcBef>
              <a:spcAft>
                <a:spcPct val="0"/>
              </a:spcAft>
              <a:defRPr sz="1400">
                <a:solidFill>
                  <a:schemeClr val="tx1"/>
                </a:solidFill>
                <a:latin typeface="Helvetica" charset="0"/>
                <a:ea typeface="ＭＳ Ｐゴシック" charset="0"/>
              </a:defRPr>
            </a:lvl6pPr>
            <a:lvl7pPr marL="914400" eaLnBrk="0" fontAlgn="base" hangingPunct="0">
              <a:spcBef>
                <a:spcPct val="0"/>
              </a:spcBef>
              <a:spcAft>
                <a:spcPct val="0"/>
              </a:spcAft>
              <a:defRPr sz="1400">
                <a:solidFill>
                  <a:schemeClr val="tx1"/>
                </a:solidFill>
                <a:latin typeface="Helvetica" charset="0"/>
                <a:ea typeface="ＭＳ Ｐゴシック" charset="0"/>
              </a:defRPr>
            </a:lvl7pPr>
            <a:lvl8pPr marL="1371600" eaLnBrk="0" fontAlgn="base" hangingPunct="0">
              <a:spcBef>
                <a:spcPct val="0"/>
              </a:spcBef>
              <a:spcAft>
                <a:spcPct val="0"/>
              </a:spcAft>
              <a:defRPr sz="1400">
                <a:solidFill>
                  <a:schemeClr val="tx1"/>
                </a:solidFill>
                <a:latin typeface="Helvetica" charset="0"/>
                <a:ea typeface="ＭＳ Ｐゴシック" charset="0"/>
              </a:defRPr>
            </a:lvl8pPr>
            <a:lvl9pPr marL="1828800" eaLnBrk="0" fontAlgn="base" hangingPunct="0">
              <a:spcBef>
                <a:spcPct val="0"/>
              </a:spcBef>
              <a:spcAft>
                <a:spcPct val="0"/>
              </a:spcAft>
              <a:defRPr sz="1400">
                <a:solidFill>
                  <a:schemeClr val="tx1"/>
                </a:solidFill>
                <a:latin typeface="Helvetica" charset="0"/>
                <a:ea typeface="ＭＳ Ｐゴシック" charset="0"/>
              </a:defRPr>
            </a:lvl9pPr>
          </a:lstStyle>
          <a:p>
            <a:r>
              <a:rPr lang="en-US" sz="2400" i="1">
                <a:solidFill>
                  <a:srgbClr val="0000FF"/>
                </a:solidFill>
              </a:rPr>
              <a:t>Currently, similarity searching programs focus on homology, and fail to present available functional annotation</a:t>
            </a:r>
          </a:p>
        </p:txBody>
      </p:sp>
    </p:spTree>
    <p:extLst>
      <p:ext uri="{BB962C8B-B14F-4D97-AF65-F5344CB8AC3E}">
        <p14:creationId xmlns:p14="http://schemas.microsoft.com/office/powerpoint/2010/main" val="13468453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5"/>
          <p:cNvSpPr>
            <a:spLocks noGrp="1"/>
          </p:cNvSpPr>
          <p:nvPr>
            <p:ph type="title"/>
          </p:nvPr>
        </p:nvSpPr>
        <p:spPr>
          <a:xfrm>
            <a:off x="692150" y="274638"/>
            <a:ext cx="7772400" cy="619125"/>
          </a:xfrm>
        </p:spPr>
        <p:txBody>
          <a:bodyPr/>
          <a:lstStyle/>
          <a:p>
            <a:r>
              <a:rPr lang="en-US" sz="2800" dirty="0">
                <a:latin typeface="Helvetica" charset="0"/>
                <a:ea typeface="ＭＳ Ｐゴシック" charset="0"/>
                <a:cs typeface="ＭＳ Ｐゴシック" charset="0"/>
              </a:rPr>
              <a:t>Providing Functional Information</a:t>
            </a:r>
          </a:p>
        </p:txBody>
      </p:sp>
      <p:sp>
        <p:nvSpPr>
          <p:cNvPr id="2" name="TextBox 1"/>
          <p:cNvSpPr txBox="1"/>
          <p:nvPr/>
        </p:nvSpPr>
        <p:spPr>
          <a:xfrm>
            <a:off x="6947647" y="6364941"/>
            <a:ext cx="2042371" cy="369332"/>
          </a:xfrm>
          <a:prstGeom prst="rect">
            <a:avLst/>
          </a:prstGeom>
          <a:noFill/>
        </p:spPr>
        <p:txBody>
          <a:bodyPr wrap="none" rtlCol="0">
            <a:spAutoFit/>
          </a:bodyPr>
          <a:lstStyle/>
          <a:p>
            <a:r>
              <a:rPr lang="en-US" dirty="0" smtClean="0">
                <a:latin typeface="Helvetica"/>
                <a:cs typeface="Helvetica"/>
              </a:rPr>
              <a:t>Holliday</a:t>
            </a:r>
            <a:r>
              <a:rPr lang="en-US" dirty="0" smtClean="0"/>
              <a:t> et al, 2012</a:t>
            </a:r>
            <a:endParaRPr lang="en-US" dirty="0"/>
          </a:p>
        </p:txBody>
      </p:sp>
      <p:pic>
        <p:nvPicPr>
          <p:cNvPr id="3" name="Picture 2"/>
          <p:cNvPicPr>
            <a:picLocks noChangeAspect="1"/>
          </p:cNvPicPr>
          <p:nvPr/>
        </p:nvPicPr>
        <p:blipFill>
          <a:blip r:embed="rId3"/>
          <a:stretch>
            <a:fillRect/>
          </a:stretch>
        </p:blipFill>
        <p:spPr>
          <a:xfrm>
            <a:off x="228600" y="1447799"/>
            <a:ext cx="8686800" cy="3370746"/>
          </a:xfrm>
          <a:prstGeom prst="rect">
            <a:avLst/>
          </a:prstGeom>
        </p:spPr>
      </p:pic>
    </p:spTree>
    <p:extLst>
      <p:ext uri="{BB962C8B-B14F-4D97-AF65-F5344CB8AC3E}">
        <p14:creationId xmlns:p14="http://schemas.microsoft.com/office/powerpoint/2010/main" val="237856684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66762"/>
          </a:xfrm>
        </p:spPr>
        <p:txBody>
          <a:bodyPr/>
          <a:lstStyle/>
          <a:p>
            <a:r>
              <a:rPr lang="en-US" dirty="0" smtClean="0"/>
              <a:t>Alignments with annotations</a:t>
            </a:r>
            <a:endParaRPr lang="en-US" dirty="0"/>
          </a:p>
        </p:txBody>
      </p:sp>
      <p:pic>
        <p:nvPicPr>
          <p:cNvPr id="5" name="Content Placeholder 4" descr="fig3_cmplx_full.pdf"/>
          <p:cNvPicPr>
            <a:picLocks noGrp="1" noChangeAspect="1"/>
          </p:cNvPicPr>
          <p:nvPr>
            <p:ph idx="1"/>
          </p:nvPr>
        </p:nvPicPr>
        <p:blipFill>
          <a:blip r:embed="rId2">
            <a:extLst>
              <a:ext uri="{28A0092B-C50C-407E-A947-70E740481C1C}">
                <a14:useLocalDpi xmlns:a14="http://schemas.microsoft.com/office/drawing/2010/main" val="0"/>
              </a:ext>
            </a:extLst>
          </a:blip>
          <a:srcRect t="5648" b="5648"/>
          <a:stretch>
            <a:fillRect/>
          </a:stretch>
        </p:blipFill>
        <p:spPr>
          <a:xfrm>
            <a:off x="228600" y="1308100"/>
            <a:ext cx="8686800" cy="4777405"/>
          </a:xfrm>
        </p:spPr>
      </p:pic>
    </p:spTree>
    <p:extLst>
      <p:ext uri="{BB962C8B-B14F-4D97-AF65-F5344CB8AC3E}">
        <p14:creationId xmlns:p14="http://schemas.microsoft.com/office/powerpoint/2010/main" val="10427272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Function from Alignment Annotation</a:t>
            </a:r>
            <a:endParaRPr lang="en-US" sz="2800" dirty="0"/>
          </a:p>
        </p:txBody>
      </p:sp>
      <p:sp>
        <p:nvSpPr>
          <p:cNvPr id="3" name="Content Placeholder 2"/>
          <p:cNvSpPr>
            <a:spLocks noGrp="1"/>
          </p:cNvSpPr>
          <p:nvPr>
            <p:ph idx="1"/>
          </p:nvPr>
        </p:nvSpPr>
        <p:spPr/>
        <p:txBody>
          <a:bodyPr>
            <a:normAutofit/>
          </a:bodyPr>
          <a:lstStyle/>
          <a:p>
            <a:r>
              <a:rPr lang="en-US" sz="2800" dirty="0" smtClean="0"/>
              <a:t>NCBI/</a:t>
            </a:r>
            <a:r>
              <a:rPr lang="en-US" sz="2800" dirty="0" err="1" smtClean="0"/>
              <a:t>Refseq</a:t>
            </a:r>
            <a:r>
              <a:rPr lang="en-US" sz="2800" dirty="0" smtClean="0"/>
              <a:t>, Uniprot, PDB, </a:t>
            </a:r>
            <a:r>
              <a:rPr lang="en-US" sz="2800" dirty="0" err="1" smtClean="0"/>
              <a:t>MACiE</a:t>
            </a:r>
            <a:r>
              <a:rPr lang="en-US" sz="2800" dirty="0" smtClean="0"/>
              <a:t> provide residue-level functional, and variant annotation</a:t>
            </a:r>
          </a:p>
          <a:p>
            <a:r>
              <a:rPr lang="en-US" sz="2800" dirty="0" smtClean="0"/>
              <a:t>Only 33% of </a:t>
            </a:r>
            <a:r>
              <a:rPr lang="en-US" sz="2800" dirty="0" err="1" smtClean="0"/>
              <a:t>Macie</a:t>
            </a:r>
            <a:r>
              <a:rPr lang="en-US" sz="2800" dirty="0" smtClean="0"/>
              <a:t> functional annotations are annotated in Uniprot</a:t>
            </a:r>
          </a:p>
          <a:p>
            <a:r>
              <a:rPr lang="en-US" sz="2800" dirty="0" smtClean="0"/>
              <a:t>Only ~2000/7399 human Uniprot proteins with an E.C. number have functional annotations</a:t>
            </a:r>
          </a:p>
          <a:p>
            <a:r>
              <a:rPr lang="en-US" sz="2800" dirty="0" smtClean="0"/>
              <a:t>Annotations need to be merged/homogenized</a:t>
            </a:r>
          </a:p>
          <a:p>
            <a:r>
              <a:rPr lang="en-US" sz="2800" dirty="0" smtClean="0"/>
              <a:t>Annotations need to be transferred to alignments</a:t>
            </a:r>
            <a:endParaRPr lang="en-US" sz="2800" dirty="0"/>
          </a:p>
        </p:txBody>
      </p:sp>
    </p:spTree>
    <p:extLst>
      <p:ext uri="{BB962C8B-B14F-4D97-AF65-F5344CB8AC3E}">
        <p14:creationId xmlns:p14="http://schemas.microsoft.com/office/powerpoint/2010/main" val="277533535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741362"/>
          </a:xfrm>
        </p:spPr>
        <p:txBody>
          <a:bodyPr>
            <a:normAutofit/>
          </a:bodyPr>
          <a:lstStyle/>
          <a:p>
            <a:r>
              <a:rPr lang="en-US" dirty="0" smtClean="0"/>
              <a:t>30+ years of similarity searching</a:t>
            </a:r>
            <a:endParaRPr lang="en-US" dirty="0"/>
          </a:p>
        </p:txBody>
      </p:sp>
      <p:sp>
        <p:nvSpPr>
          <p:cNvPr id="4" name="Content Placeholder 3"/>
          <p:cNvSpPr>
            <a:spLocks noGrp="1"/>
          </p:cNvSpPr>
          <p:nvPr>
            <p:ph idx="1"/>
          </p:nvPr>
        </p:nvSpPr>
        <p:spPr>
          <a:xfrm>
            <a:off x="457200" y="1016001"/>
            <a:ext cx="8229600" cy="5381814"/>
          </a:xfrm>
        </p:spPr>
        <p:txBody>
          <a:bodyPr>
            <a:normAutofit lnSpcReduction="10000"/>
          </a:bodyPr>
          <a:lstStyle/>
          <a:p>
            <a:r>
              <a:rPr lang="en-US" dirty="0" smtClean="0"/>
              <a:t>Lessons – what have we learned?</a:t>
            </a:r>
          </a:p>
          <a:p>
            <a:pPr lvl="1"/>
            <a:r>
              <a:rPr lang="en-US" dirty="0" smtClean="0"/>
              <a:t>Darwin was right (we're all related)</a:t>
            </a:r>
          </a:p>
          <a:p>
            <a:pPr lvl="1"/>
            <a:r>
              <a:rPr lang="en-US" dirty="0" smtClean="0"/>
              <a:t>life has been complex for a very long time (almost since the beginning!!)</a:t>
            </a:r>
          </a:p>
          <a:p>
            <a:pPr lvl="1"/>
            <a:r>
              <a:rPr lang="en-US" dirty="0" smtClean="0"/>
              <a:t>very few constraints on protein sequences</a:t>
            </a:r>
          </a:p>
          <a:p>
            <a:r>
              <a:rPr lang="en-US" dirty="0" smtClean="0"/>
              <a:t>Challenges – what do we miss?</a:t>
            </a:r>
          </a:p>
          <a:p>
            <a:pPr lvl="1"/>
            <a:r>
              <a:rPr lang="en-US" dirty="0" smtClean="0"/>
              <a:t>as protein space is sampled more densely, sequence comparison shoul</a:t>
            </a:r>
            <a:r>
              <a:rPr lang="en-US" dirty="0" smtClean="0"/>
              <a:t>d become as sensitive as structure comparison (unless the building blocks are very small)</a:t>
            </a:r>
            <a:endParaRPr lang="en-US" dirty="0" smtClean="0"/>
          </a:p>
          <a:p>
            <a:pPr lvl="1"/>
            <a:r>
              <a:rPr lang="en-US" dirty="0" smtClean="0"/>
              <a:t>linking structure to </a:t>
            </a:r>
            <a:r>
              <a:rPr lang="en-US" dirty="0" smtClean="0"/>
              <a:t>function </a:t>
            </a:r>
            <a:r>
              <a:rPr lang="en-US" dirty="0" smtClean="0"/>
              <a:t>– by linking biology to alignments</a:t>
            </a:r>
            <a:endParaRPr lang="en-US" dirty="0" smtClean="0"/>
          </a:p>
        </p:txBody>
      </p:sp>
    </p:spTree>
    <p:extLst>
      <p:ext uri="{BB962C8B-B14F-4D97-AF65-F5344CB8AC3E}">
        <p14:creationId xmlns:p14="http://schemas.microsoft.com/office/powerpoint/2010/main" val="38841652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995362"/>
          </a:xfrm>
        </p:spPr>
        <p:txBody>
          <a:bodyPr>
            <a:normAutofit/>
          </a:bodyPr>
          <a:lstStyle/>
          <a:p>
            <a:r>
              <a:rPr lang="en-US" dirty="0" smtClean="0"/>
              <a:t>30+ years of similarity searching</a:t>
            </a:r>
            <a:endParaRPr lang="en-US" dirty="0"/>
          </a:p>
        </p:txBody>
      </p:sp>
      <p:sp>
        <p:nvSpPr>
          <p:cNvPr id="4" name="Content Placeholder 3"/>
          <p:cNvSpPr>
            <a:spLocks noGrp="1"/>
          </p:cNvSpPr>
          <p:nvPr>
            <p:ph idx="1"/>
          </p:nvPr>
        </p:nvSpPr>
        <p:spPr>
          <a:xfrm>
            <a:off x="457200" y="1288075"/>
            <a:ext cx="8229600" cy="5109739"/>
          </a:xfrm>
        </p:spPr>
        <p:txBody>
          <a:bodyPr>
            <a:normAutofit lnSpcReduction="10000"/>
          </a:bodyPr>
          <a:lstStyle/>
          <a:p>
            <a:r>
              <a:rPr lang="en-US" dirty="0" smtClean="0"/>
              <a:t>Lessons – what have we learned?</a:t>
            </a:r>
          </a:p>
          <a:p>
            <a:pPr lvl="1"/>
            <a:r>
              <a:rPr lang="en-US" dirty="0" smtClean="0"/>
              <a:t>Darwin was right (we're all related)</a:t>
            </a:r>
          </a:p>
          <a:p>
            <a:pPr lvl="1"/>
            <a:r>
              <a:rPr lang="en-US" dirty="0" smtClean="0"/>
              <a:t>life has been complex for a very long time (almost since the beginning!!)</a:t>
            </a:r>
          </a:p>
          <a:p>
            <a:pPr lvl="1"/>
            <a:r>
              <a:rPr lang="en-US" dirty="0" smtClean="0"/>
              <a:t>very few constraints on protein sequences</a:t>
            </a:r>
          </a:p>
          <a:p>
            <a:r>
              <a:rPr lang="en-US" dirty="0" smtClean="0"/>
              <a:t>Challenges – what do we miss?</a:t>
            </a:r>
          </a:p>
          <a:p>
            <a:pPr lvl="1"/>
            <a:r>
              <a:rPr lang="en-US" dirty="0" smtClean="0"/>
              <a:t>sequence </a:t>
            </a:r>
            <a:r>
              <a:rPr lang="en-US" dirty="0" err="1" smtClean="0"/>
              <a:t>vs</a:t>
            </a:r>
            <a:r>
              <a:rPr lang="en-US" dirty="0" smtClean="0"/>
              <a:t> structure comparison (sequences still miss homologs)</a:t>
            </a:r>
          </a:p>
          <a:p>
            <a:pPr lvl="1"/>
            <a:r>
              <a:rPr lang="en-US" dirty="0" smtClean="0"/>
              <a:t>linking structure to function</a:t>
            </a:r>
          </a:p>
          <a:p>
            <a:pPr lvl="2"/>
            <a:r>
              <a:rPr lang="en-US" dirty="0" smtClean="0"/>
              <a:t>what does it do?</a:t>
            </a:r>
          </a:p>
          <a:p>
            <a:pPr lvl="2"/>
            <a:r>
              <a:rPr lang="en-US" dirty="0" smtClean="0"/>
              <a:t>when does it break?</a:t>
            </a:r>
          </a:p>
          <a:p>
            <a:pPr lvl="2"/>
            <a:endParaRPr lang="en-US" dirty="0" smtClean="0"/>
          </a:p>
          <a:p>
            <a:pPr lvl="1"/>
            <a:endParaRPr lang="en-US" dirty="0" smtClean="0"/>
          </a:p>
        </p:txBody>
      </p:sp>
    </p:spTree>
    <p:extLst>
      <p:ext uri="{BB962C8B-B14F-4D97-AF65-F5344CB8AC3E}">
        <p14:creationId xmlns:p14="http://schemas.microsoft.com/office/powerpoint/2010/main" val="112267428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Darwin was right</a:t>
            </a:r>
            <a:br>
              <a:rPr lang="en-US" dirty="0" smtClean="0"/>
            </a:br>
            <a:r>
              <a:rPr lang="en-US" dirty="0" smtClean="0"/>
              <a:t>(sequences share common ancestors)</a:t>
            </a:r>
            <a:endParaRPr lang="en-US" dirty="0"/>
          </a:p>
        </p:txBody>
      </p:sp>
      <p:pic>
        <p:nvPicPr>
          <p:cNvPr id="4" name="Picture 3" descr="DarwinSketch.article_lar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59225" y="2895779"/>
            <a:ext cx="3517484" cy="2072919"/>
          </a:xfrm>
          <a:prstGeom prst="rect">
            <a:avLst/>
          </a:prstGeom>
        </p:spPr>
      </p:pic>
      <p:pic>
        <p:nvPicPr>
          <p:cNvPr id="5" name="Picture 4" descr="haeckel_tree_187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612" y="1671851"/>
            <a:ext cx="2847387" cy="4520774"/>
          </a:xfrm>
          <a:prstGeom prst="rect">
            <a:avLst/>
          </a:prstGeom>
        </p:spPr>
      </p:pic>
      <p:pic>
        <p:nvPicPr>
          <p:cNvPr id="6" name="Picture 5" descr="euk_tree_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3919" y="1417638"/>
            <a:ext cx="3407283" cy="5029200"/>
          </a:xfrm>
          <a:prstGeom prst="rect">
            <a:avLst/>
          </a:prstGeom>
        </p:spPr>
      </p:pic>
    </p:spTree>
    <p:extLst>
      <p:ext uri="{BB962C8B-B14F-4D97-AF65-F5344CB8AC3E}">
        <p14:creationId xmlns:p14="http://schemas.microsoft.com/office/powerpoint/2010/main" val="19961552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136525" y="1087438"/>
            <a:ext cx="8872538" cy="538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200" dirty="0">
                <a:latin typeface="Courier" charset="0"/>
              </a:rPr>
              <a:t>+----------+------+------+---------------------------+---------------------------+------------+</a:t>
            </a:r>
          </a:p>
          <a:p>
            <a:r>
              <a:rPr lang="en-US" sz="1200" dirty="0">
                <a:latin typeface="Courier" charset="0"/>
              </a:rPr>
              <a:t>| expect   | %_id | </a:t>
            </a:r>
            <a:r>
              <a:rPr lang="en-US" sz="1200" dirty="0" err="1">
                <a:latin typeface="Courier" charset="0"/>
              </a:rPr>
              <a:t>alen</a:t>
            </a:r>
            <a:r>
              <a:rPr lang="en-US" sz="1200" dirty="0">
                <a:latin typeface="Courier" charset="0"/>
              </a:rPr>
              <a:t> | E coli </a:t>
            </a:r>
            <a:r>
              <a:rPr lang="en-US" sz="1200" dirty="0" err="1">
                <a:latin typeface="Courier" charset="0"/>
              </a:rPr>
              <a:t>descr</a:t>
            </a:r>
            <a:r>
              <a:rPr lang="en-US" sz="1200" dirty="0">
                <a:latin typeface="Courier" charset="0"/>
              </a:rPr>
              <a:t>              | Human </a:t>
            </a:r>
            <a:r>
              <a:rPr lang="en-US" sz="1200" dirty="0" err="1">
                <a:latin typeface="Courier" charset="0"/>
              </a:rPr>
              <a:t>descr</a:t>
            </a:r>
            <a:r>
              <a:rPr lang="en-US" sz="1200" dirty="0">
                <a:latin typeface="Courier" charset="0"/>
              </a:rPr>
              <a:t>               | </a:t>
            </a:r>
            <a:r>
              <a:rPr lang="en-US" sz="1200" dirty="0" err="1">
                <a:latin typeface="Courier" charset="0"/>
              </a:rPr>
              <a:t>sp_name</a:t>
            </a:r>
            <a:r>
              <a:rPr lang="en-US" sz="1200" dirty="0">
                <a:latin typeface="Courier" charset="0"/>
              </a:rPr>
              <a:t>    |</a:t>
            </a:r>
          </a:p>
          <a:p>
            <a:r>
              <a:rPr lang="en-US" sz="1200" dirty="0">
                <a:latin typeface="Courier" charset="0"/>
              </a:rPr>
              <a:t>+----------+------+------+---------------------------+---------------------------+------------+</a:t>
            </a:r>
          </a:p>
          <a:p>
            <a:r>
              <a:rPr lang="en-US" sz="1200" dirty="0">
                <a:latin typeface="Courier" charset="0"/>
              </a:rPr>
              <a:t>| 2.7e-206 | 53.8 |  944 | glycine decarboxylase, P  | Glycine dehydrogenase [de | GCSP_HUMAN |</a:t>
            </a:r>
          </a:p>
          <a:p>
            <a:r>
              <a:rPr lang="en-US" sz="1200" dirty="0">
                <a:latin typeface="Courier" charset="0"/>
              </a:rPr>
              <a:t>| 1.2e-176 | 59.5 |  706 | </a:t>
            </a:r>
            <a:r>
              <a:rPr lang="en-US" sz="1200" dirty="0" err="1">
                <a:latin typeface="Courier" charset="0"/>
              </a:rPr>
              <a:t>methylmalonyl</a:t>
            </a:r>
            <a:r>
              <a:rPr lang="en-US" sz="1200" dirty="0">
                <a:latin typeface="Courier" charset="0"/>
              </a:rPr>
              <a:t>-CoA </a:t>
            </a:r>
            <a:r>
              <a:rPr lang="en-US" sz="1200" dirty="0" err="1">
                <a:latin typeface="Courier" charset="0"/>
              </a:rPr>
              <a:t>mutase</a:t>
            </a:r>
            <a:r>
              <a:rPr lang="en-US" sz="1200" dirty="0">
                <a:latin typeface="Courier" charset="0"/>
              </a:rPr>
              <a:t>  | </a:t>
            </a:r>
            <a:r>
              <a:rPr lang="en-US" sz="1200" dirty="0" err="1">
                <a:latin typeface="Courier" charset="0"/>
              </a:rPr>
              <a:t>Methylmalonyl</a:t>
            </a:r>
            <a:r>
              <a:rPr lang="en-US" sz="1200" dirty="0">
                <a:latin typeface="Courier" charset="0"/>
              </a:rPr>
              <a:t>-CoA </a:t>
            </a:r>
            <a:r>
              <a:rPr lang="en-US" sz="1200" dirty="0" err="1">
                <a:latin typeface="Courier" charset="0"/>
              </a:rPr>
              <a:t>mutase</a:t>
            </a:r>
            <a:r>
              <a:rPr lang="en-US" sz="1200" dirty="0">
                <a:latin typeface="Courier" charset="0"/>
              </a:rPr>
              <a:t>, | MUTA_HUMAN |</a:t>
            </a:r>
          </a:p>
          <a:p>
            <a:r>
              <a:rPr lang="en-US" sz="1200" dirty="0">
                <a:latin typeface="Courier" charset="0"/>
              </a:rPr>
              <a:t>| 3.8e-176 | 50.6 |  803 | glycogen </a:t>
            </a:r>
            <a:r>
              <a:rPr lang="en-US" sz="1200" dirty="0" err="1">
                <a:latin typeface="Courier" charset="0"/>
              </a:rPr>
              <a:t>phosphorylase</a:t>
            </a:r>
            <a:r>
              <a:rPr lang="en-US" sz="1200" dirty="0">
                <a:latin typeface="Courier" charset="0"/>
              </a:rPr>
              <a:t> [E | Glycogen </a:t>
            </a:r>
            <a:r>
              <a:rPr lang="en-US" sz="1200" dirty="0" err="1">
                <a:latin typeface="Courier" charset="0"/>
              </a:rPr>
              <a:t>phosphorylase</a:t>
            </a:r>
            <a:r>
              <a:rPr lang="en-US" sz="1200" dirty="0">
                <a:latin typeface="Courier" charset="0"/>
              </a:rPr>
              <a:t>, l | PHS1_HUMAN |</a:t>
            </a:r>
          </a:p>
          <a:p>
            <a:r>
              <a:rPr lang="en-US" sz="1200" dirty="0">
                <a:latin typeface="Courier" charset="0"/>
              </a:rPr>
              <a:t>| 9.9e-173 | 55.6 | 1222 | B12-dependent </a:t>
            </a:r>
            <a:r>
              <a:rPr lang="en-US" sz="1200" dirty="0" err="1">
                <a:latin typeface="Courier" charset="0"/>
              </a:rPr>
              <a:t>homocystein</a:t>
            </a:r>
            <a:r>
              <a:rPr lang="en-US" sz="1200" dirty="0">
                <a:latin typeface="Courier" charset="0"/>
              </a:rPr>
              <a:t> | 5-methyltetrahydrofolate- | METH_HUMAN |</a:t>
            </a:r>
          </a:p>
          <a:p>
            <a:r>
              <a:rPr lang="en-US" sz="1200" dirty="0">
                <a:latin typeface="Courier" charset="0"/>
              </a:rPr>
              <a:t>| 1.8e-165 | 41.8 | 1031 | </a:t>
            </a:r>
            <a:r>
              <a:rPr lang="en-US" sz="1200" dirty="0" err="1">
                <a:latin typeface="Courier" charset="0"/>
              </a:rPr>
              <a:t>carbamoyl</a:t>
            </a:r>
            <a:r>
              <a:rPr lang="en-US" sz="1200" dirty="0">
                <a:latin typeface="Courier" charset="0"/>
              </a:rPr>
              <a:t>-phosphate synth | </a:t>
            </a:r>
            <a:r>
              <a:rPr lang="en-US" sz="1200" dirty="0" err="1">
                <a:latin typeface="Courier" charset="0"/>
              </a:rPr>
              <a:t>Carbamoyl</a:t>
            </a:r>
            <a:r>
              <a:rPr lang="en-US" sz="1200" dirty="0">
                <a:latin typeface="Courier" charset="0"/>
              </a:rPr>
              <a:t>-phosphate synth | CPSM_HUMAN |</a:t>
            </a:r>
          </a:p>
          <a:p>
            <a:r>
              <a:rPr lang="en-US" sz="1200" dirty="0">
                <a:latin typeface="Courier" charset="0"/>
              </a:rPr>
              <a:t>| 5.6e-159 | 65.7 |  542 | </a:t>
            </a:r>
            <a:r>
              <a:rPr lang="en-US" sz="1200" dirty="0" err="1">
                <a:latin typeface="Courier" charset="0"/>
              </a:rPr>
              <a:t>glucosephosphate</a:t>
            </a:r>
            <a:r>
              <a:rPr lang="en-US" sz="1200" dirty="0">
                <a:latin typeface="Courier" charset="0"/>
              </a:rPr>
              <a:t> </a:t>
            </a:r>
            <a:r>
              <a:rPr lang="en-US" sz="1200" dirty="0" err="1">
                <a:latin typeface="Courier" charset="0"/>
              </a:rPr>
              <a:t>isomeras</a:t>
            </a:r>
            <a:r>
              <a:rPr lang="en-US" sz="1200" dirty="0">
                <a:latin typeface="Courier" charset="0"/>
              </a:rPr>
              <a:t> | Glucose-6-phosphate </a:t>
            </a:r>
            <a:r>
              <a:rPr lang="en-US" sz="1200" dirty="0" err="1">
                <a:latin typeface="Courier" charset="0"/>
              </a:rPr>
              <a:t>isome</a:t>
            </a:r>
            <a:r>
              <a:rPr lang="en-US" sz="1200" dirty="0">
                <a:latin typeface="Courier" charset="0"/>
              </a:rPr>
              <a:t> | G6PI_HUMAN |</a:t>
            </a:r>
          </a:p>
          <a:p>
            <a:r>
              <a:rPr lang="en-US" sz="1200" dirty="0">
                <a:latin typeface="Courier" charset="0"/>
              </a:rPr>
              <a:t>| 8.1e-143 | 53.7 |  855 | </a:t>
            </a:r>
            <a:r>
              <a:rPr lang="en-US" sz="1200" dirty="0" err="1">
                <a:latin typeface="Courier" charset="0"/>
              </a:rPr>
              <a:t>aconitate</a:t>
            </a:r>
            <a:r>
              <a:rPr lang="en-US" sz="1200" dirty="0">
                <a:latin typeface="Courier" charset="0"/>
              </a:rPr>
              <a:t> </a:t>
            </a:r>
            <a:r>
              <a:rPr lang="en-US" sz="1200" dirty="0" err="1">
                <a:latin typeface="Courier" charset="0"/>
              </a:rPr>
              <a:t>hydrase</a:t>
            </a:r>
            <a:r>
              <a:rPr lang="en-US" sz="1200" dirty="0">
                <a:latin typeface="Courier" charset="0"/>
              </a:rPr>
              <a:t> 1 [</a:t>
            </a:r>
            <a:r>
              <a:rPr lang="en-US" sz="1200" dirty="0" err="1">
                <a:latin typeface="Courier" charset="0"/>
              </a:rPr>
              <a:t>Esch</a:t>
            </a:r>
            <a:r>
              <a:rPr lang="en-US" sz="1200" dirty="0">
                <a:latin typeface="Courier" charset="0"/>
              </a:rPr>
              <a:t> | Iron-responsive element b | IRE1_HUMAN |</a:t>
            </a:r>
          </a:p>
          <a:p>
            <a:r>
              <a:rPr lang="en-US" sz="1200" dirty="0">
                <a:latin typeface="Courier" charset="0"/>
              </a:rPr>
              <a:t>| 2.5e-134 | 73.0 |  459 | membrane-bound ATP </a:t>
            </a:r>
            <a:r>
              <a:rPr lang="en-US" sz="1200" dirty="0" err="1">
                <a:latin typeface="Courier" charset="0"/>
              </a:rPr>
              <a:t>syntha</a:t>
            </a:r>
            <a:r>
              <a:rPr lang="en-US" sz="1200" dirty="0">
                <a:latin typeface="Courier" charset="0"/>
              </a:rPr>
              <a:t> | ATP synthase beta chain,  | ATPB_HUMAN |</a:t>
            </a:r>
          </a:p>
          <a:p>
            <a:r>
              <a:rPr lang="en-US" sz="1200" dirty="0">
                <a:latin typeface="Courier" charset="0"/>
              </a:rPr>
              <a:t>| 3.3e-121 | 55.8 |  550 | succinate dehydrogenase,  | Succinate dehydrogenase [ | DHSA_HUMAN |</a:t>
            </a:r>
          </a:p>
          <a:p>
            <a:r>
              <a:rPr lang="en-US" sz="1200" dirty="0">
                <a:latin typeface="Courier" charset="0"/>
              </a:rPr>
              <a:t>| 1.5e-113 | 60.6 |  401 | putative aminotransferase | Cysteine </a:t>
            </a:r>
            <a:r>
              <a:rPr lang="en-US" sz="1200" dirty="0" err="1">
                <a:latin typeface="Courier" charset="0"/>
              </a:rPr>
              <a:t>desulfurase</a:t>
            </a:r>
            <a:r>
              <a:rPr lang="en-US" sz="1200" dirty="0">
                <a:latin typeface="Courier" charset="0"/>
              </a:rPr>
              <a:t>, </a:t>
            </a:r>
            <a:r>
              <a:rPr lang="en-US" sz="1200" dirty="0" err="1">
                <a:latin typeface="Courier" charset="0"/>
              </a:rPr>
              <a:t>mit</a:t>
            </a:r>
            <a:r>
              <a:rPr lang="en-US" sz="1200" dirty="0">
                <a:latin typeface="Courier" charset="0"/>
              </a:rPr>
              <a:t> | NFS1_HUMAN |</a:t>
            </a:r>
          </a:p>
          <a:p>
            <a:r>
              <a:rPr lang="en-US" sz="1200" dirty="0">
                <a:latin typeface="Courier" charset="0"/>
              </a:rPr>
              <a:t>| 4.4e-111 | 60.9 |  460 | </a:t>
            </a:r>
            <a:r>
              <a:rPr lang="en-US" sz="1200" dirty="0" err="1">
                <a:latin typeface="Courier" charset="0"/>
              </a:rPr>
              <a:t>fumarase</a:t>
            </a:r>
            <a:r>
              <a:rPr lang="en-US" sz="1200" dirty="0">
                <a:latin typeface="Courier" charset="0"/>
              </a:rPr>
              <a:t> C= </a:t>
            </a:r>
            <a:r>
              <a:rPr lang="en-US" sz="1200" dirty="0" err="1">
                <a:latin typeface="Courier" charset="0"/>
              </a:rPr>
              <a:t>fumarate</a:t>
            </a:r>
            <a:r>
              <a:rPr lang="en-US" sz="1200" dirty="0">
                <a:latin typeface="Courier" charset="0"/>
              </a:rPr>
              <a:t> </a:t>
            </a:r>
            <a:r>
              <a:rPr lang="en-US" sz="1200" dirty="0" err="1">
                <a:latin typeface="Courier" charset="0"/>
              </a:rPr>
              <a:t>hydr</a:t>
            </a:r>
            <a:r>
              <a:rPr lang="en-US" sz="1200" dirty="0">
                <a:latin typeface="Courier" charset="0"/>
              </a:rPr>
              <a:t> | </a:t>
            </a:r>
            <a:r>
              <a:rPr lang="en-US" sz="1200" dirty="0" err="1">
                <a:latin typeface="Courier" charset="0"/>
              </a:rPr>
              <a:t>Fumarate</a:t>
            </a:r>
            <a:r>
              <a:rPr lang="en-US" sz="1200" dirty="0">
                <a:latin typeface="Courier" charset="0"/>
              </a:rPr>
              <a:t> </a:t>
            </a:r>
            <a:r>
              <a:rPr lang="en-US" sz="1200" dirty="0" err="1">
                <a:latin typeface="Courier" charset="0"/>
              </a:rPr>
              <a:t>hydratase</a:t>
            </a:r>
            <a:r>
              <a:rPr lang="en-US" sz="1200" dirty="0">
                <a:latin typeface="Courier" charset="0"/>
              </a:rPr>
              <a:t>, </a:t>
            </a:r>
            <a:r>
              <a:rPr lang="en-US" sz="1200" dirty="0" err="1">
                <a:latin typeface="Courier" charset="0"/>
              </a:rPr>
              <a:t>mitoc</a:t>
            </a:r>
            <a:r>
              <a:rPr lang="en-US" sz="1200" dirty="0">
                <a:latin typeface="Courier" charset="0"/>
              </a:rPr>
              <a:t> | FUMH_HUMAN |</a:t>
            </a:r>
          </a:p>
          <a:p>
            <a:r>
              <a:rPr lang="en-US" sz="1200" dirty="0">
                <a:latin typeface="Courier" charset="0"/>
              </a:rPr>
              <a:t>| 1.5e-109 | 56.1 |  474 | succinate-</a:t>
            </a:r>
            <a:r>
              <a:rPr lang="en-US" sz="1200" dirty="0" err="1">
                <a:latin typeface="Courier" charset="0"/>
              </a:rPr>
              <a:t>semialdehyde</a:t>
            </a:r>
            <a:r>
              <a:rPr lang="en-US" sz="1200" dirty="0">
                <a:latin typeface="Courier" charset="0"/>
              </a:rPr>
              <a:t> de | Succinate </a:t>
            </a:r>
            <a:r>
              <a:rPr lang="en-US" sz="1200" dirty="0" err="1">
                <a:latin typeface="Courier" charset="0"/>
              </a:rPr>
              <a:t>semialdehyde</a:t>
            </a:r>
            <a:r>
              <a:rPr lang="en-US" sz="1200" dirty="0">
                <a:latin typeface="Courier" charset="0"/>
              </a:rPr>
              <a:t> de | SSDH_HUMAN |</a:t>
            </a:r>
          </a:p>
          <a:p>
            <a:r>
              <a:rPr lang="en-US" sz="1200" dirty="0">
                <a:latin typeface="Courier" charset="0"/>
              </a:rPr>
              <a:t>| 3.6e-106 | 44.7 |  789 | </a:t>
            </a:r>
            <a:r>
              <a:rPr lang="en-US" sz="1200" dirty="0" err="1">
                <a:latin typeface="Courier" charset="0"/>
              </a:rPr>
              <a:t>maltodextrin</a:t>
            </a:r>
            <a:r>
              <a:rPr lang="en-US" sz="1200" dirty="0">
                <a:latin typeface="Courier" charset="0"/>
              </a:rPr>
              <a:t> </a:t>
            </a:r>
            <a:r>
              <a:rPr lang="en-US" sz="1200" dirty="0" err="1">
                <a:latin typeface="Courier" charset="0"/>
              </a:rPr>
              <a:t>phosphorylas</a:t>
            </a:r>
            <a:r>
              <a:rPr lang="en-US" sz="1200" dirty="0">
                <a:latin typeface="Courier" charset="0"/>
              </a:rPr>
              <a:t> | Glycogen </a:t>
            </a:r>
            <a:r>
              <a:rPr lang="en-US" sz="1200" dirty="0" err="1">
                <a:latin typeface="Courier" charset="0"/>
              </a:rPr>
              <a:t>phosphorylase</a:t>
            </a:r>
            <a:r>
              <a:rPr lang="en-US" sz="1200" dirty="0">
                <a:latin typeface="Courier" charset="0"/>
              </a:rPr>
              <a:t>, m | PHS2_HUMAN |</a:t>
            </a:r>
          </a:p>
          <a:p>
            <a:r>
              <a:rPr lang="en-US" sz="1200" dirty="0">
                <a:latin typeface="Courier" charset="0"/>
              </a:rPr>
              <a:t>| 1.4e-102 | 53.1 |  484 | NAD+-dependent </a:t>
            </a:r>
            <a:r>
              <a:rPr lang="en-US" sz="1200" dirty="0" err="1">
                <a:latin typeface="Courier" charset="0"/>
              </a:rPr>
              <a:t>betaine</a:t>
            </a:r>
            <a:r>
              <a:rPr lang="en-US" sz="1200" dirty="0">
                <a:latin typeface="Courier" charset="0"/>
              </a:rPr>
              <a:t> al | Aldehyde dehydrogenase, E | DHAG_HUMAN |</a:t>
            </a:r>
          </a:p>
          <a:p>
            <a:r>
              <a:rPr lang="en-US" sz="1200" dirty="0">
                <a:latin typeface="Courier" charset="0"/>
              </a:rPr>
              <a:t>|  3.8e-98 | 53.0 |  449 | pyridine nucleotide trans | NAD(P) </a:t>
            </a:r>
            <a:r>
              <a:rPr lang="en-US" sz="1200" dirty="0" err="1">
                <a:latin typeface="Courier" charset="0"/>
              </a:rPr>
              <a:t>transhydrogenase</a:t>
            </a:r>
            <a:r>
              <a:rPr lang="en-US" sz="1200" dirty="0">
                <a:latin typeface="Courier" charset="0"/>
              </a:rPr>
              <a:t>,  | NNTM_HUMAN |</a:t>
            </a:r>
          </a:p>
          <a:p>
            <a:r>
              <a:rPr lang="en-US" sz="1200" dirty="0">
                <a:latin typeface="Courier" charset="0"/>
              </a:rPr>
              <a:t>|  5.8e-96 | 49.9 |  489 | glycerol kinase [</a:t>
            </a:r>
            <a:r>
              <a:rPr lang="en-US" sz="1200" dirty="0" err="1">
                <a:latin typeface="Courier" charset="0"/>
              </a:rPr>
              <a:t>Escheric</a:t>
            </a:r>
            <a:r>
              <a:rPr lang="en-US" sz="1200" dirty="0">
                <a:latin typeface="Courier" charset="0"/>
              </a:rPr>
              <a:t> | Glycerol kinase, testis s | GKP2_HUMAN |</a:t>
            </a:r>
          </a:p>
          <a:p>
            <a:r>
              <a:rPr lang="en-US" sz="1200" dirty="0">
                <a:latin typeface="Courier" charset="0"/>
              </a:rPr>
              <a:t>|  2.1e-95 | 66.8 |  328 | glyceraldehyde-3-phosphat | Glyceraldehyde 3-phosphat | G3P2_HUMAN |</a:t>
            </a:r>
          </a:p>
          <a:p>
            <a:r>
              <a:rPr lang="en-US" sz="1200" dirty="0">
                <a:latin typeface="Courier" charset="0"/>
              </a:rPr>
              <a:t>|  5.0e-91 | 62.5 |  368 | alcohol dehydrogenase </a:t>
            </a:r>
            <a:r>
              <a:rPr lang="en-US" sz="1200" dirty="0" err="1">
                <a:latin typeface="Courier" charset="0"/>
              </a:rPr>
              <a:t>cla</a:t>
            </a:r>
            <a:r>
              <a:rPr lang="en-US" sz="1200" dirty="0">
                <a:latin typeface="Courier" charset="0"/>
              </a:rPr>
              <a:t> | Alcohol dehydrogenase </a:t>
            </a:r>
            <a:r>
              <a:rPr lang="en-US" sz="1200" dirty="0" err="1">
                <a:latin typeface="Courier" charset="0"/>
              </a:rPr>
              <a:t>cla</a:t>
            </a:r>
            <a:r>
              <a:rPr lang="en-US" sz="1200" dirty="0">
                <a:latin typeface="Courier" charset="0"/>
              </a:rPr>
              <a:t> | ADHX_HUMAN |</a:t>
            </a:r>
          </a:p>
          <a:p>
            <a:r>
              <a:rPr lang="en-US" sz="1200" dirty="0">
                <a:latin typeface="Courier" charset="0"/>
              </a:rPr>
              <a:t>|  6.7e-91 | 56.5 |  393 | protein chain elongation  | Elongation factor </a:t>
            </a:r>
            <a:r>
              <a:rPr lang="en-US" sz="1200" dirty="0" err="1">
                <a:latin typeface="Courier" charset="0"/>
              </a:rPr>
              <a:t>Tu</a:t>
            </a:r>
            <a:r>
              <a:rPr lang="en-US" sz="1200" dirty="0">
                <a:latin typeface="Courier" charset="0"/>
              </a:rPr>
              <a:t>, </a:t>
            </a:r>
            <a:r>
              <a:rPr lang="en-US" sz="1200" dirty="0" err="1">
                <a:latin typeface="Courier" charset="0"/>
              </a:rPr>
              <a:t>mit</a:t>
            </a:r>
            <a:r>
              <a:rPr lang="en-US" sz="1200" dirty="0">
                <a:latin typeface="Courier" charset="0"/>
              </a:rPr>
              <a:t> | EFTU_HUMAN |</a:t>
            </a:r>
          </a:p>
          <a:p>
            <a:r>
              <a:rPr lang="en-US" sz="1200" dirty="0">
                <a:latin typeface="Courier" charset="0"/>
              </a:rPr>
              <a:t>|  9.5e-91 | 56.6 |  392 | protein chain elongation  | Elongation factor </a:t>
            </a:r>
            <a:r>
              <a:rPr lang="en-US" sz="1200" dirty="0" err="1">
                <a:latin typeface="Courier" charset="0"/>
              </a:rPr>
              <a:t>Tu</a:t>
            </a:r>
            <a:r>
              <a:rPr lang="en-US" sz="1200" dirty="0">
                <a:latin typeface="Courier" charset="0"/>
              </a:rPr>
              <a:t>, </a:t>
            </a:r>
            <a:r>
              <a:rPr lang="en-US" sz="1200" dirty="0" err="1">
                <a:latin typeface="Courier" charset="0"/>
              </a:rPr>
              <a:t>mit</a:t>
            </a:r>
            <a:r>
              <a:rPr lang="en-US" sz="1200" dirty="0">
                <a:latin typeface="Courier" charset="0"/>
              </a:rPr>
              <a:t> | EFTU_HUMAN |</a:t>
            </a:r>
          </a:p>
          <a:p>
            <a:r>
              <a:rPr lang="en-US" sz="1200" dirty="0">
                <a:latin typeface="Courier" charset="0"/>
              </a:rPr>
              <a:t>|  2.2e-89 | 59.1 |  369 | methionine </a:t>
            </a:r>
            <a:r>
              <a:rPr lang="en-US" sz="1200" dirty="0" err="1">
                <a:latin typeface="Courier" charset="0"/>
              </a:rPr>
              <a:t>adenosyltransf</a:t>
            </a:r>
            <a:r>
              <a:rPr lang="en-US" sz="1200" dirty="0">
                <a:latin typeface="Courier" charset="0"/>
              </a:rPr>
              <a:t> | S-</a:t>
            </a:r>
            <a:r>
              <a:rPr lang="en-US" sz="1200" dirty="0" err="1">
                <a:latin typeface="Courier" charset="0"/>
              </a:rPr>
              <a:t>adenosylmethionine</a:t>
            </a:r>
            <a:r>
              <a:rPr lang="en-US" sz="1200" dirty="0">
                <a:latin typeface="Courier" charset="0"/>
              </a:rPr>
              <a:t> </a:t>
            </a:r>
            <a:r>
              <a:rPr lang="en-US" sz="1200" dirty="0" err="1">
                <a:latin typeface="Courier" charset="0"/>
              </a:rPr>
              <a:t>synt</a:t>
            </a:r>
            <a:r>
              <a:rPr lang="en-US" sz="1200" dirty="0">
                <a:latin typeface="Courier" charset="0"/>
              </a:rPr>
              <a:t> | METK_HUMAN |</a:t>
            </a:r>
          </a:p>
          <a:p>
            <a:r>
              <a:rPr lang="en-US" sz="1200" dirty="0">
                <a:latin typeface="Courier" charset="0"/>
              </a:rPr>
              <a:t>|  6.5e-88 | 53.3 |  422 | </a:t>
            </a:r>
            <a:r>
              <a:rPr lang="en-US" sz="1200" dirty="0" err="1">
                <a:latin typeface="Courier" charset="0"/>
              </a:rPr>
              <a:t>enolase</a:t>
            </a:r>
            <a:r>
              <a:rPr lang="en-US" sz="1200" dirty="0">
                <a:latin typeface="Courier" charset="0"/>
              </a:rPr>
              <a:t> [Escherichia coli | Alpha </a:t>
            </a:r>
            <a:r>
              <a:rPr lang="en-US" sz="1200" dirty="0" err="1">
                <a:latin typeface="Courier" charset="0"/>
              </a:rPr>
              <a:t>enolase</a:t>
            </a:r>
            <a:r>
              <a:rPr lang="en-US" sz="1200" dirty="0">
                <a:latin typeface="Courier" charset="0"/>
              </a:rPr>
              <a:t> (2-phospho- | ENOA_HUMAN |</a:t>
            </a:r>
          </a:p>
          <a:p>
            <a:r>
              <a:rPr lang="en-US" sz="1200" dirty="0">
                <a:latin typeface="Courier" charset="0"/>
              </a:rPr>
              <a:t>|  9.2e-88 | 43.3 |  536 | NAD-linked malate </a:t>
            </a:r>
            <a:r>
              <a:rPr lang="en-US" sz="1200" dirty="0" err="1">
                <a:latin typeface="Courier" charset="0"/>
              </a:rPr>
              <a:t>dehydro</a:t>
            </a:r>
            <a:r>
              <a:rPr lang="en-US" sz="1200" dirty="0">
                <a:latin typeface="Courier" charset="0"/>
              </a:rPr>
              <a:t> | NADP-dependent malic </a:t>
            </a:r>
            <a:r>
              <a:rPr lang="en-US" sz="1200" dirty="0" err="1">
                <a:latin typeface="Courier" charset="0"/>
              </a:rPr>
              <a:t>enzy</a:t>
            </a:r>
            <a:r>
              <a:rPr lang="en-US" sz="1200" dirty="0">
                <a:latin typeface="Courier" charset="0"/>
              </a:rPr>
              <a:t> | MAOX_HUMAN |</a:t>
            </a:r>
          </a:p>
          <a:p>
            <a:r>
              <a:rPr lang="en-US" sz="1200" dirty="0">
                <a:latin typeface="Courier" charset="0"/>
              </a:rPr>
              <a:t>|  7.3e-86 | 55.5 |  389 | 2-amino-3-ketobutyrate Co | 2-amino-3-ketobutyrate co | KBL_HUMAN  |</a:t>
            </a:r>
          </a:p>
          <a:p>
            <a:r>
              <a:rPr lang="en-US" sz="1200" dirty="0">
                <a:latin typeface="Courier" charset="0"/>
              </a:rPr>
              <a:t>|  5.2e-83 | 44.4 |  543 | degrades sigma32, </a:t>
            </a:r>
            <a:r>
              <a:rPr lang="en-US" sz="1200" dirty="0" err="1">
                <a:latin typeface="Courier" charset="0"/>
              </a:rPr>
              <a:t>integra</a:t>
            </a:r>
            <a:r>
              <a:rPr lang="en-US" sz="1200" dirty="0">
                <a:latin typeface="Courier" charset="0"/>
              </a:rPr>
              <a:t> | AFG3-like protein 2 (Para | AF32_HUMAN |</a:t>
            </a:r>
          </a:p>
          <a:p>
            <a:r>
              <a:rPr lang="en-US" sz="1200" dirty="0">
                <a:latin typeface="Courier" charset="0"/>
              </a:rPr>
              <a:t>+----------+------+------+---------------------------+---------------------------+------------+</a:t>
            </a:r>
          </a:p>
        </p:txBody>
      </p:sp>
      <p:sp>
        <p:nvSpPr>
          <p:cNvPr id="50179" name="Rectangle 3"/>
          <p:cNvSpPr>
            <a:spLocks noChangeArrowheads="1"/>
          </p:cNvSpPr>
          <p:nvPr/>
        </p:nvSpPr>
        <p:spPr bwMode="auto">
          <a:xfrm>
            <a:off x="339725" y="400050"/>
            <a:ext cx="8535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gn="ctr"/>
            <a:r>
              <a:rPr lang="en-US" sz="2800" dirty="0">
                <a:latin typeface="Helvetica"/>
                <a:cs typeface="Helvetica"/>
              </a:rPr>
              <a:t>E. coli proteins </a:t>
            </a:r>
            <a:r>
              <a:rPr lang="en-US" sz="2800" dirty="0" err="1">
                <a:latin typeface="Helvetica"/>
                <a:cs typeface="Helvetica"/>
              </a:rPr>
              <a:t>vs</a:t>
            </a:r>
            <a:r>
              <a:rPr lang="en-US" sz="2800" dirty="0">
                <a:latin typeface="Helvetica"/>
                <a:cs typeface="Helvetica"/>
              </a:rPr>
              <a:t> Human – Ancient </a:t>
            </a:r>
            <a:r>
              <a:rPr lang="en-US" sz="2800" dirty="0" smtClean="0">
                <a:latin typeface="Helvetica"/>
                <a:cs typeface="Helvetica"/>
              </a:rPr>
              <a:t>Proteins</a:t>
            </a:r>
            <a:endParaRPr lang="en-US" dirty="0">
              <a:latin typeface="Helvetica"/>
              <a:cs typeface="Helvetica"/>
            </a:endParaRPr>
          </a:p>
        </p:txBody>
      </p:sp>
      <p:grpSp>
        <p:nvGrpSpPr>
          <p:cNvPr id="2" name="Group 1"/>
          <p:cNvGrpSpPr/>
          <p:nvPr/>
        </p:nvGrpSpPr>
        <p:grpSpPr>
          <a:xfrm>
            <a:off x="1946835" y="2461372"/>
            <a:ext cx="5638800" cy="2458571"/>
            <a:chOff x="1752600" y="582706"/>
            <a:chExt cx="5638800" cy="2458571"/>
          </a:xfrm>
        </p:grpSpPr>
        <p:pic>
          <p:nvPicPr>
            <p:cNvPr id="4" name="Picture 3" descr="green_lipman_acr_sci1993.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174377"/>
              <a:ext cx="5638800" cy="1866900"/>
            </a:xfrm>
            <a:prstGeom prst="rect">
              <a:avLst/>
            </a:prstGeom>
          </p:spPr>
        </p:pic>
        <p:sp>
          <p:nvSpPr>
            <p:cNvPr id="5" name="TextBox 4"/>
            <p:cNvSpPr txBox="1"/>
            <p:nvPr/>
          </p:nvSpPr>
          <p:spPr>
            <a:xfrm>
              <a:off x="2938230" y="582706"/>
              <a:ext cx="3267541" cy="461665"/>
            </a:xfrm>
            <a:prstGeom prst="rect">
              <a:avLst/>
            </a:prstGeom>
            <a:noFill/>
          </p:spPr>
          <p:txBody>
            <a:bodyPr wrap="none" rtlCol="0">
              <a:spAutoFit/>
            </a:bodyPr>
            <a:lstStyle/>
            <a:p>
              <a:r>
                <a:rPr lang="en-US" sz="2400" dirty="0" smtClean="0">
                  <a:latin typeface="Times"/>
                  <a:cs typeface="Times"/>
                </a:rPr>
                <a:t>Science (1993) 259:1711 </a:t>
              </a:r>
              <a:endParaRPr lang="en-US" sz="2400" dirty="0">
                <a:latin typeface="Times"/>
                <a:cs typeface="Times"/>
              </a:endParaRPr>
            </a:p>
          </p:txBody>
        </p:sp>
      </p:grpSp>
    </p:spTree>
    <p:extLst>
      <p:ext uri="{BB962C8B-B14F-4D97-AF65-F5344CB8AC3E}">
        <p14:creationId xmlns:p14="http://schemas.microsoft.com/office/powerpoint/2010/main" val="18251550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017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82" name="Group 54"/>
          <p:cNvGrpSpPr>
            <a:grpSpLocks/>
          </p:cNvGrpSpPr>
          <p:nvPr/>
        </p:nvGrpSpPr>
        <p:grpSpPr bwMode="auto">
          <a:xfrm>
            <a:off x="1709738" y="762000"/>
            <a:ext cx="4905375" cy="5945188"/>
            <a:chOff x="1077" y="25"/>
            <a:chExt cx="3090" cy="3745"/>
          </a:xfrm>
        </p:grpSpPr>
        <p:sp>
          <p:nvSpPr>
            <p:cNvPr id="48130" name="Freeform 2"/>
            <p:cNvSpPr>
              <a:spLocks/>
            </p:cNvSpPr>
            <p:nvPr/>
          </p:nvSpPr>
          <p:spPr bwMode="auto">
            <a:xfrm>
              <a:off x="3143" y="1839"/>
              <a:ext cx="1024" cy="1829"/>
            </a:xfrm>
            <a:custGeom>
              <a:avLst/>
              <a:gdLst>
                <a:gd name="T0" fmla="*/ 237067 w 1152"/>
                <a:gd name="T1" fmla="*/ 1566862 h 1829"/>
                <a:gd name="T2" fmla="*/ 191911 w 1152"/>
                <a:gd name="T3" fmla="*/ 788987 h 1829"/>
                <a:gd name="T4" fmla="*/ 79022 w 1152"/>
                <a:gd name="T5" fmla="*/ 823912 h 1829"/>
                <a:gd name="T6" fmla="*/ 0 w 1152"/>
                <a:gd name="T7" fmla="*/ 2903537 h 1829"/>
                <a:gd name="T8" fmla="*/ 282222 w 1152"/>
                <a:gd name="T9" fmla="*/ 2903537 h 1829"/>
                <a:gd name="T10" fmla="*/ 259644 w 1152"/>
                <a:gd name="T11" fmla="*/ 1776412 h 1829"/>
                <a:gd name="T12" fmla="*/ 722489 w 1152"/>
                <a:gd name="T13" fmla="*/ 1057275 h 1829"/>
                <a:gd name="T14" fmla="*/ 1625600 w 1152"/>
                <a:gd name="T15" fmla="*/ 0 h 1829"/>
                <a:gd name="T16" fmla="*/ 801511 w 1152"/>
                <a:gd name="T17" fmla="*/ 858837 h 1829"/>
                <a:gd name="T18" fmla="*/ 1207911 w 1152"/>
                <a:gd name="T19" fmla="*/ 80962 h 1829"/>
                <a:gd name="T20" fmla="*/ 237067 w 1152"/>
                <a:gd name="T21" fmla="*/ 1566862 h 18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52"/>
                <a:gd name="T34" fmla="*/ 0 h 1829"/>
                <a:gd name="T35" fmla="*/ 1152 w 1152"/>
                <a:gd name="T36" fmla="*/ 1829 h 18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52" h="1829">
                  <a:moveTo>
                    <a:pt x="168" y="987"/>
                  </a:moveTo>
                  <a:lnTo>
                    <a:pt x="136" y="497"/>
                  </a:lnTo>
                  <a:lnTo>
                    <a:pt x="56" y="519"/>
                  </a:lnTo>
                  <a:lnTo>
                    <a:pt x="0" y="1829"/>
                  </a:lnTo>
                  <a:lnTo>
                    <a:pt x="200" y="1829"/>
                  </a:lnTo>
                  <a:lnTo>
                    <a:pt x="184" y="1119"/>
                  </a:lnTo>
                  <a:lnTo>
                    <a:pt x="512" y="666"/>
                  </a:lnTo>
                  <a:lnTo>
                    <a:pt x="1152" y="0"/>
                  </a:lnTo>
                  <a:lnTo>
                    <a:pt x="568" y="541"/>
                  </a:lnTo>
                  <a:lnTo>
                    <a:pt x="856" y="51"/>
                  </a:lnTo>
                  <a:lnTo>
                    <a:pt x="168" y="987"/>
                  </a:lnTo>
                  <a:close/>
                </a:path>
              </a:pathLst>
            </a:custGeom>
            <a:gradFill rotWithShape="0">
              <a:gsLst>
                <a:gs pos="0">
                  <a:srgbClr val="FF00FF"/>
                </a:gs>
                <a:gs pos="100000">
                  <a:srgbClr val="FF0000"/>
                </a:gs>
              </a:gsLst>
              <a:lin ang="5400000" scaled="1"/>
            </a:gradFill>
            <a:ln w="12700">
              <a:solidFill>
                <a:schemeClr val="tx1"/>
              </a:solidFill>
              <a:round/>
              <a:headEnd/>
              <a:tailEnd/>
            </a:ln>
          </p:spPr>
          <p:txBody>
            <a:bodyPr/>
            <a:lstStyle/>
            <a:p>
              <a:endParaRPr lang="en-US">
                <a:latin typeface="Times" charset="0"/>
              </a:endParaRPr>
            </a:p>
          </p:txBody>
        </p:sp>
        <p:sp>
          <p:nvSpPr>
            <p:cNvPr id="48131" name="Freeform 3"/>
            <p:cNvSpPr>
              <a:spLocks/>
            </p:cNvSpPr>
            <p:nvPr/>
          </p:nvSpPr>
          <p:spPr bwMode="auto">
            <a:xfrm>
              <a:off x="3236" y="493"/>
              <a:ext cx="839" cy="1690"/>
            </a:xfrm>
            <a:custGeom>
              <a:avLst/>
              <a:gdLst>
                <a:gd name="T0" fmla="*/ 1331913 w 944"/>
                <a:gd name="T1" fmla="*/ 0 h 1690"/>
                <a:gd name="T2" fmla="*/ 0 w 944"/>
                <a:gd name="T3" fmla="*/ 2635250 h 1690"/>
                <a:gd name="T4" fmla="*/ 67724 w 944"/>
                <a:gd name="T5" fmla="*/ 2682875 h 1690"/>
                <a:gd name="T6" fmla="*/ 1331913 w 944"/>
                <a:gd name="T7" fmla="*/ 0 h 1690"/>
                <a:gd name="T8" fmla="*/ 0 60000 65536"/>
                <a:gd name="T9" fmla="*/ 0 60000 65536"/>
                <a:gd name="T10" fmla="*/ 0 60000 65536"/>
                <a:gd name="T11" fmla="*/ 0 60000 65536"/>
                <a:gd name="T12" fmla="*/ 0 w 944"/>
                <a:gd name="T13" fmla="*/ 0 h 1690"/>
                <a:gd name="T14" fmla="*/ 944 w 944"/>
                <a:gd name="T15" fmla="*/ 1690 h 1690"/>
              </a:gdLst>
              <a:ahLst/>
              <a:cxnLst>
                <a:cxn ang="T8">
                  <a:pos x="T0" y="T1"/>
                </a:cxn>
                <a:cxn ang="T9">
                  <a:pos x="T2" y="T3"/>
                </a:cxn>
                <a:cxn ang="T10">
                  <a:pos x="T4" y="T5"/>
                </a:cxn>
                <a:cxn ang="T11">
                  <a:pos x="T6" y="T7"/>
                </a:cxn>
              </a:cxnLst>
              <a:rect l="T12" t="T13" r="T14" b="T15"/>
              <a:pathLst>
                <a:path w="944" h="1690">
                  <a:moveTo>
                    <a:pt x="944" y="0"/>
                  </a:moveTo>
                  <a:lnTo>
                    <a:pt x="0" y="1660"/>
                  </a:lnTo>
                  <a:lnTo>
                    <a:pt x="48" y="1690"/>
                  </a:lnTo>
                  <a:lnTo>
                    <a:pt x="944" y="0"/>
                  </a:lnTo>
                  <a:close/>
                </a:path>
              </a:pathLst>
            </a:custGeom>
            <a:gradFill rotWithShape="0">
              <a:gsLst>
                <a:gs pos="0">
                  <a:srgbClr val="00FF00"/>
                </a:gs>
                <a:gs pos="100000">
                  <a:srgbClr val="FF00FF"/>
                </a:gs>
              </a:gsLst>
              <a:lin ang="5400000" scaled="1"/>
            </a:gradFill>
            <a:ln w="12700">
              <a:solidFill>
                <a:schemeClr val="tx1"/>
              </a:solidFill>
              <a:round/>
              <a:headEnd/>
              <a:tailEnd/>
            </a:ln>
          </p:spPr>
          <p:txBody>
            <a:bodyPr/>
            <a:lstStyle/>
            <a:p>
              <a:endParaRPr lang="en-US">
                <a:latin typeface="Times" charset="0"/>
              </a:endParaRPr>
            </a:p>
          </p:txBody>
        </p:sp>
        <p:sp>
          <p:nvSpPr>
            <p:cNvPr id="48132" name="Freeform 4"/>
            <p:cNvSpPr>
              <a:spLocks/>
            </p:cNvSpPr>
            <p:nvPr/>
          </p:nvSpPr>
          <p:spPr bwMode="auto">
            <a:xfrm>
              <a:off x="2652" y="1254"/>
              <a:ext cx="569" cy="929"/>
            </a:xfrm>
            <a:custGeom>
              <a:avLst/>
              <a:gdLst>
                <a:gd name="T0" fmla="*/ 0 w 640"/>
                <a:gd name="T1" fmla="*/ 0 h 929"/>
                <a:gd name="T2" fmla="*/ 903288 w 640"/>
                <a:gd name="T3" fmla="*/ 1474788 h 929"/>
                <a:gd name="T4" fmla="*/ 824250 w 640"/>
                <a:gd name="T5" fmla="*/ 1474788 h 929"/>
                <a:gd name="T6" fmla="*/ 0 w 640"/>
                <a:gd name="T7" fmla="*/ 0 h 929"/>
                <a:gd name="T8" fmla="*/ 0 60000 65536"/>
                <a:gd name="T9" fmla="*/ 0 60000 65536"/>
                <a:gd name="T10" fmla="*/ 0 60000 65536"/>
                <a:gd name="T11" fmla="*/ 0 60000 65536"/>
                <a:gd name="T12" fmla="*/ 0 w 640"/>
                <a:gd name="T13" fmla="*/ 0 h 929"/>
                <a:gd name="T14" fmla="*/ 640 w 640"/>
                <a:gd name="T15" fmla="*/ 929 h 929"/>
              </a:gdLst>
              <a:ahLst/>
              <a:cxnLst>
                <a:cxn ang="T8">
                  <a:pos x="T0" y="T1"/>
                </a:cxn>
                <a:cxn ang="T9">
                  <a:pos x="T2" y="T3"/>
                </a:cxn>
                <a:cxn ang="T10">
                  <a:pos x="T4" y="T5"/>
                </a:cxn>
                <a:cxn ang="T11">
                  <a:pos x="T6" y="T7"/>
                </a:cxn>
              </a:cxnLst>
              <a:rect l="T12" t="T13" r="T14" b="T15"/>
              <a:pathLst>
                <a:path w="640" h="929">
                  <a:moveTo>
                    <a:pt x="0" y="0"/>
                  </a:moveTo>
                  <a:lnTo>
                    <a:pt x="640" y="929"/>
                  </a:lnTo>
                  <a:lnTo>
                    <a:pt x="584" y="929"/>
                  </a:lnTo>
                  <a:lnTo>
                    <a:pt x="0" y="0"/>
                  </a:lnTo>
                  <a:close/>
                </a:path>
              </a:pathLst>
            </a:custGeom>
            <a:gradFill rotWithShape="0">
              <a:gsLst>
                <a:gs pos="0">
                  <a:srgbClr val="0033CC"/>
                </a:gs>
                <a:gs pos="100000">
                  <a:srgbClr val="FF00FF"/>
                </a:gs>
              </a:gsLst>
              <a:lin ang="5400000" scaled="1"/>
            </a:gradFill>
            <a:ln w="12700">
              <a:solidFill>
                <a:schemeClr val="tx1"/>
              </a:solidFill>
              <a:round/>
              <a:headEnd/>
              <a:tailEnd/>
            </a:ln>
          </p:spPr>
          <p:txBody>
            <a:bodyPr/>
            <a:lstStyle/>
            <a:p>
              <a:endParaRPr lang="en-US">
                <a:latin typeface="Times" charset="0"/>
              </a:endParaRPr>
            </a:p>
          </p:txBody>
        </p:sp>
        <p:sp>
          <p:nvSpPr>
            <p:cNvPr id="48133" name="Freeform 5"/>
            <p:cNvSpPr>
              <a:spLocks/>
            </p:cNvSpPr>
            <p:nvPr/>
          </p:nvSpPr>
          <p:spPr bwMode="auto">
            <a:xfrm>
              <a:off x="2340" y="895"/>
              <a:ext cx="248" cy="286"/>
            </a:xfrm>
            <a:custGeom>
              <a:avLst/>
              <a:gdLst>
                <a:gd name="T0" fmla="*/ 0 w 280"/>
                <a:gd name="T1" fmla="*/ 0 h 286"/>
                <a:gd name="T2" fmla="*/ 359954 w 280"/>
                <a:gd name="T3" fmla="*/ 454025 h 286"/>
                <a:gd name="T4" fmla="*/ 393700 w 280"/>
                <a:gd name="T5" fmla="*/ 430213 h 286"/>
                <a:gd name="T6" fmla="*/ 0 w 280"/>
                <a:gd name="T7" fmla="*/ 0 h 286"/>
                <a:gd name="T8" fmla="*/ 0 60000 65536"/>
                <a:gd name="T9" fmla="*/ 0 60000 65536"/>
                <a:gd name="T10" fmla="*/ 0 60000 65536"/>
                <a:gd name="T11" fmla="*/ 0 60000 65536"/>
                <a:gd name="T12" fmla="*/ 0 w 280"/>
                <a:gd name="T13" fmla="*/ 0 h 286"/>
                <a:gd name="T14" fmla="*/ 280 w 280"/>
                <a:gd name="T15" fmla="*/ 286 h 286"/>
              </a:gdLst>
              <a:ahLst/>
              <a:cxnLst>
                <a:cxn ang="T8">
                  <a:pos x="T0" y="T1"/>
                </a:cxn>
                <a:cxn ang="T9">
                  <a:pos x="T2" y="T3"/>
                </a:cxn>
                <a:cxn ang="T10">
                  <a:pos x="T4" y="T5"/>
                </a:cxn>
                <a:cxn ang="T11">
                  <a:pos x="T6" y="T7"/>
                </a:cxn>
              </a:cxnLst>
              <a:rect l="T12" t="T13" r="T14" b="T15"/>
              <a:pathLst>
                <a:path w="280" h="286">
                  <a:moveTo>
                    <a:pt x="0" y="0"/>
                  </a:moveTo>
                  <a:lnTo>
                    <a:pt x="256" y="286"/>
                  </a:lnTo>
                  <a:lnTo>
                    <a:pt x="280" y="271"/>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Times" charset="0"/>
              </a:endParaRPr>
            </a:p>
          </p:txBody>
        </p:sp>
        <p:sp>
          <p:nvSpPr>
            <p:cNvPr id="48134" name="Freeform 6"/>
            <p:cNvSpPr>
              <a:spLocks/>
            </p:cNvSpPr>
            <p:nvPr/>
          </p:nvSpPr>
          <p:spPr bwMode="auto">
            <a:xfrm>
              <a:off x="2638" y="493"/>
              <a:ext cx="647" cy="717"/>
            </a:xfrm>
            <a:custGeom>
              <a:avLst/>
              <a:gdLst>
                <a:gd name="T0" fmla="*/ 33861 w 728"/>
                <a:gd name="T1" fmla="*/ 1138237 h 717"/>
                <a:gd name="T2" fmla="*/ 1027113 w 728"/>
                <a:gd name="T3" fmla="*/ 0 h 717"/>
                <a:gd name="T4" fmla="*/ 0 w 728"/>
                <a:gd name="T5" fmla="*/ 1114425 h 717"/>
                <a:gd name="T6" fmla="*/ 33861 w 728"/>
                <a:gd name="T7" fmla="*/ 1138237 h 717"/>
                <a:gd name="T8" fmla="*/ 0 60000 65536"/>
                <a:gd name="T9" fmla="*/ 0 60000 65536"/>
                <a:gd name="T10" fmla="*/ 0 60000 65536"/>
                <a:gd name="T11" fmla="*/ 0 60000 65536"/>
                <a:gd name="T12" fmla="*/ 0 w 728"/>
                <a:gd name="T13" fmla="*/ 0 h 717"/>
                <a:gd name="T14" fmla="*/ 728 w 728"/>
                <a:gd name="T15" fmla="*/ 717 h 717"/>
              </a:gdLst>
              <a:ahLst/>
              <a:cxnLst>
                <a:cxn ang="T8">
                  <a:pos x="T0" y="T1"/>
                </a:cxn>
                <a:cxn ang="T9">
                  <a:pos x="T2" y="T3"/>
                </a:cxn>
                <a:cxn ang="T10">
                  <a:pos x="T4" y="T5"/>
                </a:cxn>
                <a:cxn ang="T11">
                  <a:pos x="T6" y="T7"/>
                </a:cxn>
              </a:cxnLst>
              <a:rect l="T12" t="T13" r="T14" b="T15"/>
              <a:pathLst>
                <a:path w="728" h="717">
                  <a:moveTo>
                    <a:pt x="24" y="717"/>
                  </a:moveTo>
                  <a:lnTo>
                    <a:pt x="728" y="0"/>
                  </a:lnTo>
                  <a:lnTo>
                    <a:pt x="0" y="702"/>
                  </a:lnTo>
                  <a:lnTo>
                    <a:pt x="24" y="717"/>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Times" charset="0"/>
              </a:endParaRPr>
            </a:p>
          </p:txBody>
        </p:sp>
        <p:sp>
          <p:nvSpPr>
            <p:cNvPr id="48135" name="Freeform 7"/>
            <p:cNvSpPr>
              <a:spLocks/>
            </p:cNvSpPr>
            <p:nvPr/>
          </p:nvSpPr>
          <p:spPr bwMode="auto">
            <a:xfrm>
              <a:off x="2603" y="500"/>
              <a:ext cx="405" cy="673"/>
            </a:xfrm>
            <a:custGeom>
              <a:avLst/>
              <a:gdLst>
                <a:gd name="T0" fmla="*/ 33839 w 456"/>
                <a:gd name="T1" fmla="*/ 1068388 h 673"/>
                <a:gd name="T2" fmla="*/ 642937 w 456"/>
                <a:gd name="T3" fmla="*/ 0 h 673"/>
                <a:gd name="T4" fmla="*/ 0 w 456"/>
                <a:gd name="T5" fmla="*/ 1046163 h 673"/>
                <a:gd name="T6" fmla="*/ 33839 w 456"/>
                <a:gd name="T7" fmla="*/ 1068388 h 673"/>
                <a:gd name="T8" fmla="*/ 0 60000 65536"/>
                <a:gd name="T9" fmla="*/ 0 60000 65536"/>
                <a:gd name="T10" fmla="*/ 0 60000 65536"/>
                <a:gd name="T11" fmla="*/ 0 60000 65536"/>
                <a:gd name="T12" fmla="*/ 0 w 456"/>
                <a:gd name="T13" fmla="*/ 0 h 673"/>
                <a:gd name="T14" fmla="*/ 456 w 456"/>
                <a:gd name="T15" fmla="*/ 673 h 673"/>
              </a:gdLst>
              <a:ahLst/>
              <a:cxnLst>
                <a:cxn ang="T8">
                  <a:pos x="T0" y="T1"/>
                </a:cxn>
                <a:cxn ang="T9">
                  <a:pos x="T2" y="T3"/>
                </a:cxn>
                <a:cxn ang="T10">
                  <a:pos x="T4" y="T5"/>
                </a:cxn>
                <a:cxn ang="T11">
                  <a:pos x="T6" y="T7"/>
                </a:cxn>
              </a:cxnLst>
              <a:rect l="T12" t="T13" r="T14" b="T15"/>
              <a:pathLst>
                <a:path w="456" h="673">
                  <a:moveTo>
                    <a:pt x="24" y="673"/>
                  </a:moveTo>
                  <a:lnTo>
                    <a:pt x="456" y="0"/>
                  </a:lnTo>
                  <a:lnTo>
                    <a:pt x="0" y="659"/>
                  </a:lnTo>
                  <a:lnTo>
                    <a:pt x="24" y="673"/>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Times" charset="0"/>
              </a:endParaRPr>
            </a:p>
          </p:txBody>
        </p:sp>
        <p:sp>
          <p:nvSpPr>
            <p:cNvPr id="48136" name="Freeform 8"/>
            <p:cNvSpPr>
              <a:spLocks/>
            </p:cNvSpPr>
            <p:nvPr/>
          </p:nvSpPr>
          <p:spPr bwMode="auto">
            <a:xfrm>
              <a:off x="2183" y="712"/>
              <a:ext cx="142" cy="161"/>
            </a:xfrm>
            <a:custGeom>
              <a:avLst/>
              <a:gdLst>
                <a:gd name="T0" fmla="*/ 0 w 160"/>
                <a:gd name="T1" fmla="*/ 0 h 161"/>
                <a:gd name="T2" fmla="*/ 191611 w 160"/>
                <a:gd name="T3" fmla="*/ 255588 h 161"/>
                <a:gd name="T4" fmla="*/ 225425 w 160"/>
                <a:gd name="T5" fmla="*/ 244475 h 161"/>
                <a:gd name="T6" fmla="*/ 0 w 160"/>
                <a:gd name="T7" fmla="*/ 0 h 161"/>
                <a:gd name="T8" fmla="*/ 0 60000 65536"/>
                <a:gd name="T9" fmla="*/ 0 60000 65536"/>
                <a:gd name="T10" fmla="*/ 0 60000 65536"/>
                <a:gd name="T11" fmla="*/ 0 60000 65536"/>
                <a:gd name="T12" fmla="*/ 0 w 160"/>
                <a:gd name="T13" fmla="*/ 0 h 161"/>
                <a:gd name="T14" fmla="*/ 160 w 160"/>
                <a:gd name="T15" fmla="*/ 161 h 161"/>
              </a:gdLst>
              <a:ahLst/>
              <a:cxnLst>
                <a:cxn ang="T8">
                  <a:pos x="T0" y="T1"/>
                </a:cxn>
                <a:cxn ang="T9">
                  <a:pos x="T2" y="T3"/>
                </a:cxn>
                <a:cxn ang="T10">
                  <a:pos x="T4" y="T5"/>
                </a:cxn>
                <a:cxn ang="T11">
                  <a:pos x="T6" y="T7"/>
                </a:cxn>
              </a:cxnLst>
              <a:rect l="T12" t="T13" r="T14" b="T15"/>
              <a:pathLst>
                <a:path w="160" h="161">
                  <a:moveTo>
                    <a:pt x="0" y="0"/>
                  </a:moveTo>
                  <a:lnTo>
                    <a:pt x="136" y="161"/>
                  </a:lnTo>
                  <a:lnTo>
                    <a:pt x="160" y="154"/>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Times" charset="0"/>
              </a:endParaRPr>
            </a:p>
          </p:txBody>
        </p:sp>
        <p:sp>
          <p:nvSpPr>
            <p:cNvPr id="48137" name="Freeform 9"/>
            <p:cNvSpPr>
              <a:spLocks/>
            </p:cNvSpPr>
            <p:nvPr/>
          </p:nvSpPr>
          <p:spPr bwMode="auto">
            <a:xfrm>
              <a:off x="2325" y="500"/>
              <a:ext cx="313" cy="381"/>
            </a:xfrm>
            <a:custGeom>
              <a:avLst/>
              <a:gdLst>
                <a:gd name="T0" fmla="*/ 496887 w 352"/>
                <a:gd name="T1" fmla="*/ 0 h 381"/>
                <a:gd name="T2" fmla="*/ 33879 w 352"/>
                <a:gd name="T3" fmla="*/ 604838 h 381"/>
                <a:gd name="T4" fmla="*/ 0 w 352"/>
                <a:gd name="T5" fmla="*/ 581025 h 381"/>
                <a:gd name="T6" fmla="*/ 496887 w 352"/>
                <a:gd name="T7" fmla="*/ 0 h 381"/>
                <a:gd name="T8" fmla="*/ 0 60000 65536"/>
                <a:gd name="T9" fmla="*/ 0 60000 65536"/>
                <a:gd name="T10" fmla="*/ 0 60000 65536"/>
                <a:gd name="T11" fmla="*/ 0 60000 65536"/>
                <a:gd name="T12" fmla="*/ 0 w 352"/>
                <a:gd name="T13" fmla="*/ 0 h 381"/>
                <a:gd name="T14" fmla="*/ 352 w 352"/>
                <a:gd name="T15" fmla="*/ 381 h 381"/>
              </a:gdLst>
              <a:ahLst/>
              <a:cxnLst>
                <a:cxn ang="T8">
                  <a:pos x="T0" y="T1"/>
                </a:cxn>
                <a:cxn ang="T9">
                  <a:pos x="T2" y="T3"/>
                </a:cxn>
                <a:cxn ang="T10">
                  <a:pos x="T4" y="T5"/>
                </a:cxn>
                <a:cxn ang="T11">
                  <a:pos x="T6" y="T7"/>
                </a:cxn>
              </a:cxnLst>
              <a:rect l="T12" t="T13" r="T14" b="T15"/>
              <a:pathLst>
                <a:path w="352" h="381">
                  <a:moveTo>
                    <a:pt x="352" y="0"/>
                  </a:moveTo>
                  <a:lnTo>
                    <a:pt x="24" y="381"/>
                  </a:lnTo>
                  <a:lnTo>
                    <a:pt x="0" y="366"/>
                  </a:lnTo>
                  <a:lnTo>
                    <a:pt x="352"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Times" charset="0"/>
              </a:endParaRPr>
            </a:p>
          </p:txBody>
        </p:sp>
        <p:sp>
          <p:nvSpPr>
            <p:cNvPr id="48138" name="Freeform 10"/>
            <p:cNvSpPr>
              <a:spLocks/>
            </p:cNvSpPr>
            <p:nvPr/>
          </p:nvSpPr>
          <p:spPr bwMode="auto">
            <a:xfrm>
              <a:off x="2176" y="493"/>
              <a:ext cx="178" cy="205"/>
            </a:xfrm>
            <a:custGeom>
              <a:avLst/>
              <a:gdLst>
                <a:gd name="T0" fmla="*/ 282575 w 200"/>
                <a:gd name="T1" fmla="*/ 0 h 205"/>
                <a:gd name="T2" fmla="*/ 22606 w 200"/>
                <a:gd name="T3" fmla="*/ 325437 h 205"/>
                <a:gd name="T4" fmla="*/ 0 w 200"/>
                <a:gd name="T5" fmla="*/ 290512 h 205"/>
                <a:gd name="T6" fmla="*/ 282575 w 200"/>
                <a:gd name="T7" fmla="*/ 0 h 205"/>
                <a:gd name="T8" fmla="*/ 0 60000 65536"/>
                <a:gd name="T9" fmla="*/ 0 60000 65536"/>
                <a:gd name="T10" fmla="*/ 0 60000 65536"/>
                <a:gd name="T11" fmla="*/ 0 60000 65536"/>
                <a:gd name="T12" fmla="*/ 0 w 200"/>
                <a:gd name="T13" fmla="*/ 0 h 205"/>
                <a:gd name="T14" fmla="*/ 200 w 200"/>
                <a:gd name="T15" fmla="*/ 205 h 205"/>
              </a:gdLst>
              <a:ahLst/>
              <a:cxnLst>
                <a:cxn ang="T8">
                  <a:pos x="T0" y="T1"/>
                </a:cxn>
                <a:cxn ang="T9">
                  <a:pos x="T2" y="T3"/>
                </a:cxn>
                <a:cxn ang="T10">
                  <a:pos x="T4" y="T5"/>
                </a:cxn>
                <a:cxn ang="T11">
                  <a:pos x="T6" y="T7"/>
                </a:cxn>
              </a:cxnLst>
              <a:rect l="T12" t="T13" r="T14" b="T15"/>
              <a:pathLst>
                <a:path w="200" h="205">
                  <a:moveTo>
                    <a:pt x="200" y="0"/>
                  </a:moveTo>
                  <a:lnTo>
                    <a:pt x="16" y="205"/>
                  </a:lnTo>
                  <a:lnTo>
                    <a:pt x="0" y="183"/>
                  </a:lnTo>
                  <a:lnTo>
                    <a:pt x="20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Times" charset="0"/>
              </a:endParaRPr>
            </a:p>
          </p:txBody>
        </p:sp>
        <p:sp>
          <p:nvSpPr>
            <p:cNvPr id="48139" name="Freeform 11"/>
            <p:cNvSpPr>
              <a:spLocks/>
            </p:cNvSpPr>
            <p:nvPr/>
          </p:nvSpPr>
          <p:spPr bwMode="auto">
            <a:xfrm>
              <a:off x="2020" y="515"/>
              <a:ext cx="156" cy="175"/>
            </a:xfrm>
            <a:custGeom>
              <a:avLst/>
              <a:gdLst>
                <a:gd name="T0" fmla="*/ 0 w 176"/>
                <a:gd name="T1" fmla="*/ 0 h 175"/>
                <a:gd name="T2" fmla="*/ 225136 w 176"/>
                <a:gd name="T3" fmla="*/ 277812 h 175"/>
                <a:gd name="T4" fmla="*/ 247650 w 176"/>
                <a:gd name="T5" fmla="*/ 255587 h 175"/>
                <a:gd name="T6" fmla="*/ 0 w 176"/>
                <a:gd name="T7" fmla="*/ 0 h 175"/>
                <a:gd name="T8" fmla="*/ 0 60000 65536"/>
                <a:gd name="T9" fmla="*/ 0 60000 65536"/>
                <a:gd name="T10" fmla="*/ 0 60000 65536"/>
                <a:gd name="T11" fmla="*/ 0 60000 65536"/>
                <a:gd name="T12" fmla="*/ 0 w 176"/>
                <a:gd name="T13" fmla="*/ 0 h 175"/>
                <a:gd name="T14" fmla="*/ 176 w 176"/>
                <a:gd name="T15" fmla="*/ 175 h 175"/>
              </a:gdLst>
              <a:ahLst/>
              <a:cxnLst>
                <a:cxn ang="T8">
                  <a:pos x="T0" y="T1"/>
                </a:cxn>
                <a:cxn ang="T9">
                  <a:pos x="T2" y="T3"/>
                </a:cxn>
                <a:cxn ang="T10">
                  <a:pos x="T4" y="T5"/>
                </a:cxn>
                <a:cxn ang="T11">
                  <a:pos x="T6" y="T7"/>
                </a:cxn>
              </a:cxnLst>
              <a:rect l="T12" t="T13" r="T14" b="T15"/>
              <a:pathLst>
                <a:path w="176" h="175">
                  <a:moveTo>
                    <a:pt x="0" y="0"/>
                  </a:moveTo>
                  <a:lnTo>
                    <a:pt x="160" y="175"/>
                  </a:lnTo>
                  <a:lnTo>
                    <a:pt x="176" y="161"/>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Times" charset="0"/>
              </a:endParaRPr>
            </a:p>
          </p:txBody>
        </p:sp>
        <p:sp>
          <p:nvSpPr>
            <p:cNvPr id="48140" name="Freeform 12"/>
            <p:cNvSpPr>
              <a:spLocks/>
            </p:cNvSpPr>
            <p:nvPr/>
          </p:nvSpPr>
          <p:spPr bwMode="auto">
            <a:xfrm>
              <a:off x="2084" y="500"/>
              <a:ext cx="85" cy="95"/>
            </a:xfrm>
            <a:custGeom>
              <a:avLst/>
              <a:gdLst>
                <a:gd name="T0" fmla="*/ 134938 w 96"/>
                <a:gd name="T1" fmla="*/ 0 h 95"/>
                <a:gd name="T2" fmla="*/ 22490 w 96"/>
                <a:gd name="T3" fmla="*/ 150813 h 95"/>
                <a:gd name="T4" fmla="*/ 0 w 96"/>
                <a:gd name="T5" fmla="*/ 115888 h 95"/>
                <a:gd name="T6" fmla="*/ 134938 w 96"/>
                <a:gd name="T7" fmla="*/ 0 h 95"/>
                <a:gd name="T8" fmla="*/ 0 60000 65536"/>
                <a:gd name="T9" fmla="*/ 0 60000 65536"/>
                <a:gd name="T10" fmla="*/ 0 60000 65536"/>
                <a:gd name="T11" fmla="*/ 0 60000 65536"/>
                <a:gd name="T12" fmla="*/ 0 w 96"/>
                <a:gd name="T13" fmla="*/ 0 h 95"/>
                <a:gd name="T14" fmla="*/ 96 w 96"/>
                <a:gd name="T15" fmla="*/ 95 h 95"/>
              </a:gdLst>
              <a:ahLst/>
              <a:cxnLst>
                <a:cxn ang="T8">
                  <a:pos x="T0" y="T1"/>
                </a:cxn>
                <a:cxn ang="T9">
                  <a:pos x="T2" y="T3"/>
                </a:cxn>
                <a:cxn ang="T10">
                  <a:pos x="T4" y="T5"/>
                </a:cxn>
                <a:cxn ang="T11">
                  <a:pos x="T6" y="T7"/>
                </a:cxn>
              </a:cxnLst>
              <a:rect l="T12" t="T13" r="T14" b="T15"/>
              <a:pathLst>
                <a:path w="96" h="95">
                  <a:moveTo>
                    <a:pt x="96" y="0"/>
                  </a:moveTo>
                  <a:lnTo>
                    <a:pt x="16" y="95"/>
                  </a:lnTo>
                  <a:lnTo>
                    <a:pt x="0" y="73"/>
                  </a:lnTo>
                  <a:lnTo>
                    <a:pt x="96"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Times" charset="0"/>
              </a:endParaRPr>
            </a:p>
          </p:txBody>
        </p:sp>
        <p:sp>
          <p:nvSpPr>
            <p:cNvPr id="48141" name="Freeform 13"/>
            <p:cNvSpPr>
              <a:spLocks/>
            </p:cNvSpPr>
            <p:nvPr/>
          </p:nvSpPr>
          <p:spPr bwMode="auto">
            <a:xfrm>
              <a:off x="2560" y="1151"/>
              <a:ext cx="121" cy="117"/>
            </a:xfrm>
            <a:custGeom>
              <a:avLst/>
              <a:gdLst>
                <a:gd name="T0" fmla="*/ 45197 w 136"/>
                <a:gd name="T1" fmla="*/ 139700 h 117"/>
                <a:gd name="T2" fmla="*/ 0 w 136"/>
                <a:gd name="T3" fmla="*/ 69850 h 117"/>
                <a:gd name="T4" fmla="*/ 0 w 136"/>
                <a:gd name="T5" fmla="*/ 34925 h 117"/>
                <a:gd name="T6" fmla="*/ 11299 w 136"/>
                <a:gd name="T7" fmla="*/ 12700 h 117"/>
                <a:gd name="T8" fmla="*/ 67796 w 136"/>
                <a:gd name="T9" fmla="*/ 0 h 117"/>
                <a:gd name="T10" fmla="*/ 135592 w 136"/>
                <a:gd name="T11" fmla="*/ 47625 h 117"/>
                <a:gd name="T12" fmla="*/ 180789 w 136"/>
                <a:gd name="T13" fmla="*/ 128587 h 117"/>
                <a:gd name="T14" fmla="*/ 192088 w 136"/>
                <a:gd name="T15" fmla="*/ 150812 h 117"/>
                <a:gd name="T16" fmla="*/ 180789 w 136"/>
                <a:gd name="T17" fmla="*/ 185737 h 117"/>
                <a:gd name="T18" fmla="*/ 124292 w 136"/>
                <a:gd name="T19" fmla="*/ 185737 h 117"/>
                <a:gd name="T20" fmla="*/ 45197 w 136"/>
                <a:gd name="T21" fmla="*/ 139700 h 1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6"/>
                <a:gd name="T34" fmla="*/ 0 h 117"/>
                <a:gd name="T35" fmla="*/ 136 w 136"/>
                <a:gd name="T36" fmla="*/ 117 h 1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6" h="117">
                  <a:moveTo>
                    <a:pt x="32" y="88"/>
                  </a:moveTo>
                  <a:lnTo>
                    <a:pt x="0" y="44"/>
                  </a:lnTo>
                  <a:lnTo>
                    <a:pt x="0" y="22"/>
                  </a:lnTo>
                  <a:lnTo>
                    <a:pt x="8" y="8"/>
                  </a:lnTo>
                  <a:lnTo>
                    <a:pt x="48" y="0"/>
                  </a:lnTo>
                  <a:lnTo>
                    <a:pt x="96" y="30"/>
                  </a:lnTo>
                  <a:lnTo>
                    <a:pt x="128" y="81"/>
                  </a:lnTo>
                  <a:lnTo>
                    <a:pt x="136" y="95"/>
                  </a:lnTo>
                  <a:lnTo>
                    <a:pt x="128" y="117"/>
                  </a:lnTo>
                  <a:lnTo>
                    <a:pt x="88" y="117"/>
                  </a:lnTo>
                  <a:lnTo>
                    <a:pt x="32" y="88"/>
                  </a:lnTo>
                  <a:close/>
                </a:path>
              </a:pathLst>
            </a:custGeom>
            <a:solidFill>
              <a:srgbClr val="4E419D"/>
            </a:solidFill>
            <a:ln w="12700">
              <a:solidFill>
                <a:schemeClr val="tx1"/>
              </a:solidFill>
              <a:round/>
              <a:headEnd/>
              <a:tailEnd/>
            </a:ln>
          </p:spPr>
          <p:txBody>
            <a:bodyPr/>
            <a:lstStyle/>
            <a:p>
              <a:endParaRPr lang="en-US">
                <a:latin typeface="Times" charset="0"/>
              </a:endParaRPr>
            </a:p>
          </p:txBody>
        </p:sp>
        <p:sp>
          <p:nvSpPr>
            <p:cNvPr id="48142" name="Oval 14"/>
            <p:cNvSpPr>
              <a:spLocks noChangeArrowheads="1"/>
            </p:cNvSpPr>
            <p:nvPr/>
          </p:nvSpPr>
          <p:spPr bwMode="auto">
            <a:xfrm>
              <a:off x="3136" y="2153"/>
              <a:ext cx="206" cy="213"/>
            </a:xfrm>
            <a:prstGeom prst="ellipse">
              <a:avLst/>
            </a:prstGeom>
            <a:solidFill>
              <a:schemeClr val="folHlink"/>
            </a:solidFill>
            <a:ln w="12700">
              <a:solidFill>
                <a:schemeClr val="tx1"/>
              </a:solidFill>
              <a:round/>
              <a:headEnd/>
              <a:tailEnd/>
            </a:ln>
          </p:spPr>
          <p:txBody>
            <a:bodyPr/>
            <a:lstStyle/>
            <a:p>
              <a:endParaRPr lang="en-US">
                <a:latin typeface="Times" charset="0"/>
              </a:endParaRPr>
            </a:p>
          </p:txBody>
        </p:sp>
        <p:sp>
          <p:nvSpPr>
            <p:cNvPr id="48143" name="Oval 15"/>
            <p:cNvSpPr>
              <a:spLocks noChangeArrowheads="1"/>
            </p:cNvSpPr>
            <p:nvPr/>
          </p:nvSpPr>
          <p:spPr bwMode="auto">
            <a:xfrm>
              <a:off x="2290" y="844"/>
              <a:ext cx="78" cy="88"/>
            </a:xfrm>
            <a:prstGeom prst="ellipse">
              <a:avLst/>
            </a:prstGeom>
            <a:solidFill>
              <a:srgbClr val="4E419D"/>
            </a:solidFill>
            <a:ln w="12700">
              <a:solidFill>
                <a:schemeClr val="tx1"/>
              </a:solidFill>
              <a:round/>
              <a:headEnd/>
              <a:tailEnd/>
            </a:ln>
          </p:spPr>
          <p:txBody>
            <a:bodyPr/>
            <a:lstStyle/>
            <a:p>
              <a:endParaRPr lang="en-US">
                <a:latin typeface="Times" charset="0"/>
              </a:endParaRPr>
            </a:p>
          </p:txBody>
        </p:sp>
        <p:sp>
          <p:nvSpPr>
            <p:cNvPr id="48144" name="Oval 16"/>
            <p:cNvSpPr>
              <a:spLocks noChangeArrowheads="1"/>
            </p:cNvSpPr>
            <p:nvPr/>
          </p:nvSpPr>
          <p:spPr bwMode="auto">
            <a:xfrm>
              <a:off x="2148" y="676"/>
              <a:ext cx="56" cy="51"/>
            </a:xfrm>
            <a:prstGeom prst="ellipse">
              <a:avLst/>
            </a:prstGeom>
            <a:solidFill>
              <a:srgbClr val="4E419D"/>
            </a:solidFill>
            <a:ln w="12700">
              <a:solidFill>
                <a:schemeClr val="tx1"/>
              </a:solidFill>
              <a:round/>
              <a:headEnd/>
              <a:tailEnd/>
            </a:ln>
          </p:spPr>
          <p:txBody>
            <a:bodyPr/>
            <a:lstStyle/>
            <a:p>
              <a:endParaRPr lang="en-US">
                <a:latin typeface="Times" charset="0"/>
              </a:endParaRPr>
            </a:p>
          </p:txBody>
        </p:sp>
        <p:sp>
          <p:nvSpPr>
            <p:cNvPr id="48145" name="Oval 17"/>
            <p:cNvSpPr>
              <a:spLocks noChangeArrowheads="1"/>
            </p:cNvSpPr>
            <p:nvPr/>
          </p:nvSpPr>
          <p:spPr bwMode="auto">
            <a:xfrm>
              <a:off x="2069" y="559"/>
              <a:ext cx="43" cy="44"/>
            </a:xfrm>
            <a:prstGeom prst="ellipse">
              <a:avLst/>
            </a:prstGeom>
            <a:solidFill>
              <a:srgbClr val="4E419D"/>
            </a:solidFill>
            <a:ln w="12700">
              <a:solidFill>
                <a:schemeClr val="tx1"/>
              </a:solidFill>
              <a:round/>
              <a:headEnd/>
              <a:tailEnd/>
            </a:ln>
          </p:spPr>
          <p:txBody>
            <a:bodyPr/>
            <a:lstStyle/>
            <a:p>
              <a:endParaRPr lang="en-US">
                <a:latin typeface="Times" charset="0"/>
              </a:endParaRPr>
            </a:p>
          </p:txBody>
        </p:sp>
        <p:sp>
          <p:nvSpPr>
            <p:cNvPr id="48146" name="Line 18"/>
            <p:cNvSpPr>
              <a:spLocks noChangeShapeType="1"/>
            </p:cNvSpPr>
            <p:nvPr/>
          </p:nvSpPr>
          <p:spPr bwMode="auto">
            <a:xfrm>
              <a:off x="1508" y="2680"/>
              <a:ext cx="142"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7" name="Line 19"/>
            <p:cNvSpPr>
              <a:spLocks noChangeShapeType="1"/>
            </p:cNvSpPr>
            <p:nvPr/>
          </p:nvSpPr>
          <p:spPr bwMode="auto">
            <a:xfrm>
              <a:off x="1508" y="3046"/>
              <a:ext cx="142"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8" name="Line 20"/>
            <p:cNvSpPr>
              <a:spLocks noChangeShapeType="1"/>
            </p:cNvSpPr>
            <p:nvPr/>
          </p:nvSpPr>
          <p:spPr bwMode="auto">
            <a:xfrm>
              <a:off x="1508" y="3419"/>
              <a:ext cx="142"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9" name="Rectangle 21"/>
            <p:cNvSpPr>
              <a:spLocks noChangeArrowheads="1"/>
            </p:cNvSpPr>
            <p:nvPr/>
          </p:nvSpPr>
          <p:spPr bwMode="auto">
            <a:xfrm>
              <a:off x="1724" y="3383"/>
              <a:ext cx="72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i="1"/>
                <a:t>chemical evolution</a:t>
              </a:r>
              <a:endParaRPr lang="en-US"/>
            </a:p>
          </p:txBody>
        </p:sp>
        <p:sp>
          <p:nvSpPr>
            <p:cNvPr id="48150" name="Line 22"/>
            <p:cNvSpPr>
              <a:spLocks noChangeShapeType="1"/>
            </p:cNvSpPr>
            <p:nvPr/>
          </p:nvSpPr>
          <p:spPr bwMode="auto">
            <a:xfrm>
              <a:off x="1508" y="2314"/>
              <a:ext cx="142"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1" name="Line 23"/>
            <p:cNvSpPr>
              <a:spLocks noChangeShapeType="1"/>
            </p:cNvSpPr>
            <p:nvPr/>
          </p:nvSpPr>
          <p:spPr bwMode="auto">
            <a:xfrm>
              <a:off x="1508" y="1949"/>
              <a:ext cx="142"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2" name="Line 24"/>
            <p:cNvSpPr>
              <a:spLocks noChangeShapeType="1"/>
            </p:cNvSpPr>
            <p:nvPr/>
          </p:nvSpPr>
          <p:spPr bwMode="auto">
            <a:xfrm>
              <a:off x="1508" y="1583"/>
              <a:ext cx="142"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3" name="Line 25"/>
            <p:cNvSpPr>
              <a:spLocks noChangeShapeType="1"/>
            </p:cNvSpPr>
            <p:nvPr/>
          </p:nvSpPr>
          <p:spPr bwMode="auto">
            <a:xfrm>
              <a:off x="1508" y="1217"/>
              <a:ext cx="142"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4" name="Line 26"/>
            <p:cNvSpPr>
              <a:spLocks noChangeShapeType="1"/>
            </p:cNvSpPr>
            <p:nvPr/>
          </p:nvSpPr>
          <p:spPr bwMode="auto">
            <a:xfrm>
              <a:off x="1508" y="851"/>
              <a:ext cx="142"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5" name="Line 27"/>
            <p:cNvSpPr>
              <a:spLocks noChangeShapeType="1"/>
            </p:cNvSpPr>
            <p:nvPr/>
          </p:nvSpPr>
          <p:spPr bwMode="auto">
            <a:xfrm>
              <a:off x="1508" y="559"/>
              <a:ext cx="142"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6" name="Rectangle 28"/>
            <p:cNvSpPr>
              <a:spLocks noChangeArrowheads="1"/>
            </p:cNvSpPr>
            <p:nvPr/>
          </p:nvSpPr>
          <p:spPr bwMode="auto">
            <a:xfrm>
              <a:off x="1748" y="2262"/>
              <a:ext cx="91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i="1"/>
                <a:t>prokaryotes/eukaryotes</a:t>
              </a:r>
              <a:endParaRPr lang="en-US"/>
            </a:p>
          </p:txBody>
        </p:sp>
        <p:sp>
          <p:nvSpPr>
            <p:cNvPr id="48157" name="Rectangle 29"/>
            <p:cNvSpPr>
              <a:spLocks noChangeArrowheads="1"/>
            </p:cNvSpPr>
            <p:nvPr/>
          </p:nvSpPr>
          <p:spPr bwMode="auto">
            <a:xfrm>
              <a:off x="1696" y="1195"/>
              <a:ext cx="56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i="1"/>
                <a:t>plants/animals</a:t>
              </a:r>
              <a:endParaRPr lang="en-US"/>
            </a:p>
          </p:txBody>
        </p:sp>
        <p:sp>
          <p:nvSpPr>
            <p:cNvPr id="48158" name="Rectangle 30"/>
            <p:cNvSpPr>
              <a:spLocks noChangeArrowheads="1"/>
            </p:cNvSpPr>
            <p:nvPr/>
          </p:nvSpPr>
          <p:spPr bwMode="auto">
            <a:xfrm>
              <a:off x="1696" y="746"/>
              <a:ext cx="4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i="1"/>
                <a:t>vertebrates/</a:t>
              </a:r>
            </a:p>
            <a:p>
              <a:r>
                <a:rPr lang="en-US" sz="1100" i="1"/>
                <a:t>arthopods</a:t>
              </a:r>
              <a:endParaRPr lang="en-US"/>
            </a:p>
          </p:txBody>
        </p:sp>
        <p:sp>
          <p:nvSpPr>
            <p:cNvPr id="48159" name="Rectangle 31"/>
            <p:cNvSpPr>
              <a:spLocks noChangeArrowheads="1"/>
            </p:cNvSpPr>
            <p:nvPr/>
          </p:nvSpPr>
          <p:spPr bwMode="auto">
            <a:xfrm>
              <a:off x="1724" y="3024"/>
              <a:ext cx="91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i="1"/>
                <a:t>self-replicating systems</a:t>
              </a:r>
              <a:endParaRPr lang="en-US"/>
            </a:p>
          </p:txBody>
        </p:sp>
        <p:sp>
          <p:nvSpPr>
            <p:cNvPr id="48160" name="Line 32"/>
            <p:cNvSpPr>
              <a:spLocks noChangeShapeType="1"/>
            </p:cNvSpPr>
            <p:nvPr/>
          </p:nvSpPr>
          <p:spPr bwMode="auto">
            <a:xfrm>
              <a:off x="1579" y="493"/>
              <a:ext cx="1" cy="327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1" name="Freeform 33"/>
            <p:cNvSpPr>
              <a:spLocks/>
            </p:cNvSpPr>
            <p:nvPr/>
          </p:nvSpPr>
          <p:spPr bwMode="auto">
            <a:xfrm>
              <a:off x="1557" y="420"/>
              <a:ext cx="64" cy="88"/>
            </a:xfrm>
            <a:custGeom>
              <a:avLst/>
              <a:gdLst>
                <a:gd name="T0" fmla="*/ 45156 w 72"/>
                <a:gd name="T1" fmla="*/ 139700 h 88"/>
                <a:gd name="T2" fmla="*/ 0 w 72"/>
                <a:gd name="T3" fmla="*/ 139700 h 88"/>
                <a:gd name="T4" fmla="*/ 45156 w 72"/>
                <a:gd name="T5" fmla="*/ 0 h 88"/>
                <a:gd name="T6" fmla="*/ 101600 w 72"/>
                <a:gd name="T7" fmla="*/ 139700 h 88"/>
                <a:gd name="T8" fmla="*/ 45156 w 72"/>
                <a:gd name="T9" fmla="*/ 139700 h 88"/>
                <a:gd name="T10" fmla="*/ 0 60000 65536"/>
                <a:gd name="T11" fmla="*/ 0 60000 65536"/>
                <a:gd name="T12" fmla="*/ 0 60000 65536"/>
                <a:gd name="T13" fmla="*/ 0 60000 65536"/>
                <a:gd name="T14" fmla="*/ 0 60000 65536"/>
                <a:gd name="T15" fmla="*/ 0 w 72"/>
                <a:gd name="T16" fmla="*/ 0 h 88"/>
                <a:gd name="T17" fmla="*/ 72 w 72"/>
                <a:gd name="T18" fmla="*/ 88 h 88"/>
              </a:gdLst>
              <a:ahLst/>
              <a:cxnLst>
                <a:cxn ang="T10">
                  <a:pos x="T0" y="T1"/>
                </a:cxn>
                <a:cxn ang="T11">
                  <a:pos x="T2" y="T3"/>
                </a:cxn>
                <a:cxn ang="T12">
                  <a:pos x="T4" y="T5"/>
                </a:cxn>
                <a:cxn ang="T13">
                  <a:pos x="T6" y="T7"/>
                </a:cxn>
                <a:cxn ang="T14">
                  <a:pos x="T8" y="T9"/>
                </a:cxn>
              </a:cxnLst>
              <a:rect l="T15" t="T16" r="T17" b="T18"/>
              <a:pathLst>
                <a:path w="72" h="88">
                  <a:moveTo>
                    <a:pt x="32" y="88"/>
                  </a:moveTo>
                  <a:lnTo>
                    <a:pt x="0" y="88"/>
                  </a:lnTo>
                  <a:lnTo>
                    <a:pt x="32" y="0"/>
                  </a:lnTo>
                  <a:lnTo>
                    <a:pt x="72" y="88"/>
                  </a:lnTo>
                  <a:lnTo>
                    <a:pt x="32" y="88"/>
                  </a:lnTo>
                  <a:close/>
                </a:path>
              </a:pathLst>
            </a:custGeom>
            <a:solidFill>
              <a:srgbClr val="FFFFFF"/>
            </a:solidFill>
            <a:ln w="9525">
              <a:solidFill>
                <a:schemeClr val="tx1"/>
              </a:solidFill>
              <a:round/>
              <a:headEnd/>
              <a:tailEnd/>
            </a:ln>
          </p:spPr>
          <p:txBody>
            <a:bodyPr/>
            <a:lstStyle/>
            <a:p>
              <a:endParaRPr lang="en-US">
                <a:latin typeface="Times" charset="0"/>
              </a:endParaRPr>
            </a:p>
          </p:txBody>
        </p:sp>
        <p:sp>
          <p:nvSpPr>
            <p:cNvPr id="48162" name="Freeform 34"/>
            <p:cNvSpPr>
              <a:spLocks/>
            </p:cNvSpPr>
            <p:nvPr/>
          </p:nvSpPr>
          <p:spPr bwMode="auto">
            <a:xfrm>
              <a:off x="2375" y="617"/>
              <a:ext cx="57" cy="147"/>
            </a:xfrm>
            <a:custGeom>
              <a:avLst/>
              <a:gdLst>
                <a:gd name="T0" fmla="*/ 0 w 64"/>
                <a:gd name="T1" fmla="*/ 0 h 147"/>
                <a:gd name="T2" fmla="*/ 67865 w 64"/>
                <a:gd name="T3" fmla="*/ 233362 h 147"/>
                <a:gd name="T4" fmla="*/ 90487 w 64"/>
                <a:gd name="T5" fmla="*/ 198437 h 147"/>
                <a:gd name="T6" fmla="*/ 0 w 64"/>
                <a:gd name="T7" fmla="*/ 0 h 147"/>
                <a:gd name="T8" fmla="*/ 0 60000 65536"/>
                <a:gd name="T9" fmla="*/ 0 60000 65536"/>
                <a:gd name="T10" fmla="*/ 0 60000 65536"/>
                <a:gd name="T11" fmla="*/ 0 60000 65536"/>
                <a:gd name="T12" fmla="*/ 0 w 64"/>
                <a:gd name="T13" fmla="*/ 0 h 147"/>
                <a:gd name="T14" fmla="*/ 64 w 64"/>
                <a:gd name="T15" fmla="*/ 147 h 147"/>
              </a:gdLst>
              <a:ahLst/>
              <a:cxnLst>
                <a:cxn ang="T8">
                  <a:pos x="T0" y="T1"/>
                </a:cxn>
                <a:cxn ang="T9">
                  <a:pos x="T2" y="T3"/>
                </a:cxn>
                <a:cxn ang="T10">
                  <a:pos x="T4" y="T5"/>
                </a:cxn>
                <a:cxn ang="T11">
                  <a:pos x="T6" y="T7"/>
                </a:cxn>
              </a:cxnLst>
              <a:rect l="T12" t="T13" r="T14" b="T15"/>
              <a:pathLst>
                <a:path w="64" h="147">
                  <a:moveTo>
                    <a:pt x="0" y="0"/>
                  </a:moveTo>
                  <a:lnTo>
                    <a:pt x="48" y="147"/>
                  </a:lnTo>
                  <a:lnTo>
                    <a:pt x="64" y="125"/>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Times" charset="0"/>
              </a:endParaRPr>
            </a:p>
          </p:txBody>
        </p:sp>
        <p:sp>
          <p:nvSpPr>
            <p:cNvPr id="48163" name="Freeform 35"/>
            <p:cNvSpPr>
              <a:spLocks/>
            </p:cNvSpPr>
            <p:nvPr/>
          </p:nvSpPr>
          <p:spPr bwMode="auto">
            <a:xfrm>
              <a:off x="2119" y="551"/>
              <a:ext cx="78" cy="81"/>
            </a:xfrm>
            <a:custGeom>
              <a:avLst/>
              <a:gdLst>
                <a:gd name="T0" fmla="*/ 123825 w 88"/>
                <a:gd name="T1" fmla="*/ 0 h 81"/>
                <a:gd name="T2" fmla="*/ 22514 w 88"/>
                <a:gd name="T3" fmla="*/ 128587 h 81"/>
                <a:gd name="T4" fmla="*/ 0 w 88"/>
                <a:gd name="T5" fmla="*/ 104775 h 81"/>
                <a:gd name="T6" fmla="*/ 123825 w 88"/>
                <a:gd name="T7" fmla="*/ 0 h 81"/>
                <a:gd name="T8" fmla="*/ 0 60000 65536"/>
                <a:gd name="T9" fmla="*/ 0 60000 65536"/>
                <a:gd name="T10" fmla="*/ 0 60000 65536"/>
                <a:gd name="T11" fmla="*/ 0 60000 65536"/>
                <a:gd name="T12" fmla="*/ 0 w 88"/>
                <a:gd name="T13" fmla="*/ 0 h 81"/>
                <a:gd name="T14" fmla="*/ 88 w 88"/>
                <a:gd name="T15" fmla="*/ 81 h 81"/>
              </a:gdLst>
              <a:ahLst/>
              <a:cxnLst>
                <a:cxn ang="T8">
                  <a:pos x="T0" y="T1"/>
                </a:cxn>
                <a:cxn ang="T9">
                  <a:pos x="T2" y="T3"/>
                </a:cxn>
                <a:cxn ang="T10">
                  <a:pos x="T4" y="T5"/>
                </a:cxn>
                <a:cxn ang="T11">
                  <a:pos x="T6" y="T7"/>
                </a:cxn>
              </a:cxnLst>
              <a:rect l="T12" t="T13" r="T14" b="T15"/>
              <a:pathLst>
                <a:path w="88" h="81">
                  <a:moveTo>
                    <a:pt x="88" y="0"/>
                  </a:moveTo>
                  <a:lnTo>
                    <a:pt x="16" y="81"/>
                  </a:lnTo>
                  <a:lnTo>
                    <a:pt x="0" y="66"/>
                  </a:lnTo>
                  <a:lnTo>
                    <a:pt x="88"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Times" charset="0"/>
              </a:endParaRPr>
            </a:p>
          </p:txBody>
        </p:sp>
        <p:sp>
          <p:nvSpPr>
            <p:cNvPr id="48164" name="Rectangle 36"/>
            <p:cNvSpPr>
              <a:spLocks noChangeArrowheads="1"/>
            </p:cNvSpPr>
            <p:nvPr/>
          </p:nvSpPr>
          <p:spPr bwMode="auto">
            <a:xfrm>
              <a:off x="3915" y="895"/>
              <a:ext cx="220"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t>4,289</a:t>
              </a:r>
              <a:endParaRPr lang="en-US"/>
            </a:p>
          </p:txBody>
        </p:sp>
        <p:sp>
          <p:nvSpPr>
            <p:cNvPr id="48165" name="Rectangle 37"/>
            <p:cNvSpPr>
              <a:spLocks noChangeArrowheads="1"/>
            </p:cNvSpPr>
            <p:nvPr/>
          </p:nvSpPr>
          <p:spPr bwMode="auto">
            <a:xfrm>
              <a:off x="3019" y="895"/>
              <a:ext cx="220"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t>6,530</a:t>
              </a:r>
              <a:endParaRPr lang="en-US"/>
            </a:p>
          </p:txBody>
        </p:sp>
        <p:sp>
          <p:nvSpPr>
            <p:cNvPr id="48166" name="Freeform 38"/>
            <p:cNvSpPr>
              <a:spLocks/>
            </p:cNvSpPr>
            <p:nvPr/>
          </p:nvSpPr>
          <p:spPr bwMode="auto">
            <a:xfrm>
              <a:off x="2496" y="478"/>
              <a:ext cx="306" cy="615"/>
            </a:xfrm>
            <a:custGeom>
              <a:avLst/>
              <a:gdLst>
                <a:gd name="T0" fmla="*/ 22594 w 344"/>
                <a:gd name="T1" fmla="*/ 976313 h 615"/>
                <a:gd name="T2" fmla="*/ 485775 w 344"/>
                <a:gd name="T3" fmla="*/ 0 h 615"/>
                <a:gd name="T4" fmla="*/ 0 w 344"/>
                <a:gd name="T5" fmla="*/ 952500 h 615"/>
                <a:gd name="T6" fmla="*/ 22594 w 344"/>
                <a:gd name="T7" fmla="*/ 976313 h 615"/>
                <a:gd name="T8" fmla="*/ 0 60000 65536"/>
                <a:gd name="T9" fmla="*/ 0 60000 65536"/>
                <a:gd name="T10" fmla="*/ 0 60000 65536"/>
                <a:gd name="T11" fmla="*/ 0 60000 65536"/>
                <a:gd name="T12" fmla="*/ 0 w 344"/>
                <a:gd name="T13" fmla="*/ 0 h 615"/>
                <a:gd name="T14" fmla="*/ 344 w 344"/>
                <a:gd name="T15" fmla="*/ 615 h 615"/>
              </a:gdLst>
              <a:ahLst/>
              <a:cxnLst>
                <a:cxn ang="T8">
                  <a:pos x="T0" y="T1"/>
                </a:cxn>
                <a:cxn ang="T9">
                  <a:pos x="T2" y="T3"/>
                </a:cxn>
                <a:cxn ang="T10">
                  <a:pos x="T4" y="T5"/>
                </a:cxn>
                <a:cxn ang="T11">
                  <a:pos x="T6" y="T7"/>
                </a:cxn>
              </a:cxnLst>
              <a:rect l="T12" t="T13" r="T14" b="T15"/>
              <a:pathLst>
                <a:path w="344" h="615">
                  <a:moveTo>
                    <a:pt x="16" y="615"/>
                  </a:moveTo>
                  <a:lnTo>
                    <a:pt x="344" y="0"/>
                  </a:lnTo>
                  <a:lnTo>
                    <a:pt x="0" y="600"/>
                  </a:lnTo>
                  <a:lnTo>
                    <a:pt x="16" y="615"/>
                  </a:lnTo>
                  <a:close/>
                </a:path>
              </a:pathLst>
            </a:custGeom>
            <a:solidFill>
              <a:srgbClr val="4E419D"/>
            </a:solidFill>
            <a:ln w="12700">
              <a:solidFill>
                <a:schemeClr val="tx1"/>
              </a:solidFill>
              <a:round/>
              <a:headEnd/>
              <a:tailEnd/>
            </a:ln>
          </p:spPr>
          <p:txBody>
            <a:bodyPr/>
            <a:lstStyle/>
            <a:p>
              <a:endParaRPr lang="en-US">
                <a:latin typeface="Times" charset="0"/>
              </a:endParaRPr>
            </a:p>
          </p:txBody>
        </p:sp>
        <p:sp>
          <p:nvSpPr>
            <p:cNvPr id="48167" name="Rectangle 39"/>
            <p:cNvSpPr>
              <a:spLocks noChangeArrowheads="1"/>
            </p:cNvSpPr>
            <p:nvPr/>
          </p:nvSpPr>
          <p:spPr bwMode="auto">
            <a:xfrm>
              <a:off x="2585" y="661"/>
              <a:ext cx="26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t>18,000</a:t>
              </a:r>
              <a:endParaRPr lang="en-US"/>
            </a:p>
          </p:txBody>
        </p:sp>
        <p:sp>
          <p:nvSpPr>
            <p:cNvPr id="48168" name="Text Box 40"/>
            <p:cNvSpPr txBox="1">
              <a:spLocks noChangeArrowheads="1"/>
            </p:cNvSpPr>
            <p:nvPr/>
          </p:nvSpPr>
          <p:spPr bwMode="auto">
            <a:xfrm rot="-5400000">
              <a:off x="583" y="1761"/>
              <a:ext cx="11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latin typeface="Helvetica" charset="0"/>
                </a:rPr>
                <a:t>time (bilions of years)</a:t>
              </a:r>
            </a:p>
          </p:txBody>
        </p:sp>
        <p:sp>
          <p:nvSpPr>
            <p:cNvPr id="48169" name="Text Box 41"/>
            <p:cNvSpPr txBox="1">
              <a:spLocks noChangeArrowheads="1"/>
            </p:cNvSpPr>
            <p:nvPr/>
          </p:nvSpPr>
          <p:spPr bwMode="auto">
            <a:xfrm rot="-5400000">
              <a:off x="1806" y="136"/>
              <a:ext cx="38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100">
                  <a:latin typeface="Helvetica" charset="0"/>
                </a:rPr>
                <a:t>human</a:t>
              </a:r>
              <a:endParaRPr lang="en-US" sz="1000">
                <a:latin typeface="Helvetica" charset="0"/>
              </a:endParaRPr>
            </a:p>
          </p:txBody>
        </p:sp>
        <p:sp>
          <p:nvSpPr>
            <p:cNvPr id="48170" name="Text Box 42"/>
            <p:cNvSpPr txBox="1">
              <a:spLocks noChangeArrowheads="1"/>
            </p:cNvSpPr>
            <p:nvPr/>
          </p:nvSpPr>
          <p:spPr bwMode="auto">
            <a:xfrm rot="-5400000">
              <a:off x="1997" y="167"/>
              <a:ext cx="336"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100">
                  <a:latin typeface="Helvetica" charset="0"/>
                </a:rPr>
                <a:t>horse</a:t>
              </a:r>
              <a:endParaRPr lang="en-US" sz="1000">
                <a:latin typeface="Helvetica" charset="0"/>
              </a:endParaRPr>
            </a:p>
          </p:txBody>
        </p:sp>
        <p:sp>
          <p:nvSpPr>
            <p:cNvPr id="48171" name="Text Box 43"/>
            <p:cNvSpPr txBox="1">
              <a:spLocks noChangeArrowheads="1"/>
            </p:cNvSpPr>
            <p:nvPr/>
          </p:nvSpPr>
          <p:spPr bwMode="auto">
            <a:xfrm rot="-5400000">
              <a:off x="2215" y="186"/>
              <a:ext cx="253"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100">
                  <a:latin typeface="Helvetica" charset="0"/>
                </a:rPr>
                <a:t>fish</a:t>
              </a:r>
              <a:endParaRPr lang="en-US" sz="1000">
                <a:latin typeface="Helvetica" charset="0"/>
              </a:endParaRPr>
            </a:p>
          </p:txBody>
        </p:sp>
        <p:sp>
          <p:nvSpPr>
            <p:cNvPr id="48172" name="Text Box 44"/>
            <p:cNvSpPr txBox="1">
              <a:spLocks noChangeArrowheads="1"/>
            </p:cNvSpPr>
            <p:nvPr/>
          </p:nvSpPr>
          <p:spPr bwMode="auto">
            <a:xfrm rot="-5400000">
              <a:off x="2482" y="153"/>
              <a:ext cx="346"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100">
                  <a:latin typeface="Helvetica" charset="0"/>
                </a:rPr>
                <a:t>insect</a:t>
              </a:r>
              <a:endParaRPr lang="en-US" sz="1000">
                <a:latin typeface="Helvetica" charset="0"/>
              </a:endParaRPr>
            </a:p>
          </p:txBody>
        </p:sp>
        <p:sp>
          <p:nvSpPr>
            <p:cNvPr id="48173" name="Text Box 45"/>
            <p:cNvSpPr txBox="1">
              <a:spLocks noChangeArrowheads="1"/>
            </p:cNvSpPr>
            <p:nvPr/>
          </p:nvSpPr>
          <p:spPr bwMode="auto">
            <a:xfrm rot="-5400000">
              <a:off x="2672" y="161"/>
              <a:ext cx="331"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100">
                  <a:latin typeface="Helvetica" charset="0"/>
                </a:rPr>
                <a:t>worm</a:t>
              </a:r>
              <a:endParaRPr lang="en-US" sz="1000">
                <a:latin typeface="Helvetica" charset="0"/>
              </a:endParaRPr>
            </a:p>
          </p:txBody>
        </p:sp>
        <p:sp>
          <p:nvSpPr>
            <p:cNvPr id="48174" name="Text Box 46"/>
            <p:cNvSpPr txBox="1">
              <a:spLocks noChangeArrowheads="1"/>
            </p:cNvSpPr>
            <p:nvPr/>
          </p:nvSpPr>
          <p:spPr bwMode="auto">
            <a:xfrm rot="-5400000">
              <a:off x="2863" y="151"/>
              <a:ext cx="351"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100">
                  <a:latin typeface="Helvetica" charset="0"/>
                </a:rPr>
                <a:t>wheat</a:t>
              </a:r>
              <a:endParaRPr lang="en-US" sz="1000">
                <a:latin typeface="Helvetica" charset="0"/>
              </a:endParaRPr>
            </a:p>
          </p:txBody>
        </p:sp>
        <p:sp>
          <p:nvSpPr>
            <p:cNvPr id="48175" name="Text Box 47"/>
            <p:cNvSpPr txBox="1">
              <a:spLocks noChangeArrowheads="1"/>
            </p:cNvSpPr>
            <p:nvPr/>
          </p:nvSpPr>
          <p:spPr bwMode="auto">
            <a:xfrm rot="-5400000">
              <a:off x="3148" y="163"/>
              <a:ext cx="326"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100">
                  <a:latin typeface="Helvetica" charset="0"/>
                </a:rPr>
                <a:t>yeast</a:t>
              </a:r>
              <a:endParaRPr lang="en-US" sz="1000">
                <a:latin typeface="Helvetica" charset="0"/>
              </a:endParaRPr>
            </a:p>
          </p:txBody>
        </p:sp>
        <p:sp>
          <p:nvSpPr>
            <p:cNvPr id="48176" name="Text Box 48"/>
            <p:cNvSpPr txBox="1">
              <a:spLocks noChangeArrowheads="1"/>
            </p:cNvSpPr>
            <p:nvPr/>
          </p:nvSpPr>
          <p:spPr bwMode="auto">
            <a:xfrm rot="-5400000">
              <a:off x="3900" y="148"/>
              <a:ext cx="356"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100">
                  <a:latin typeface="Helvetica" charset="0"/>
                </a:rPr>
                <a:t>E. coli</a:t>
              </a:r>
              <a:endParaRPr lang="en-US" sz="1000">
                <a:latin typeface="Helvetica" charset="0"/>
              </a:endParaRPr>
            </a:p>
          </p:txBody>
        </p:sp>
        <p:sp>
          <p:nvSpPr>
            <p:cNvPr id="48177" name="Text Box 49"/>
            <p:cNvSpPr txBox="1">
              <a:spLocks noChangeArrowheads="1"/>
            </p:cNvSpPr>
            <p:nvPr/>
          </p:nvSpPr>
          <p:spPr bwMode="auto">
            <a:xfrm>
              <a:off x="1253" y="524"/>
              <a:ext cx="3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latin typeface="Helvetica" charset="0"/>
                </a:rPr>
                <a:t>-0.1</a:t>
              </a:r>
            </a:p>
          </p:txBody>
        </p:sp>
        <p:sp>
          <p:nvSpPr>
            <p:cNvPr id="48178" name="Text Box 50"/>
            <p:cNvSpPr txBox="1">
              <a:spLocks noChangeArrowheads="1"/>
            </p:cNvSpPr>
            <p:nvPr/>
          </p:nvSpPr>
          <p:spPr bwMode="auto">
            <a:xfrm>
              <a:off x="1253" y="1118"/>
              <a:ext cx="3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latin typeface="Helvetica" charset="0"/>
                </a:rPr>
                <a:t>-1.0</a:t>
              </a:r>
            </a:p>
          </p:txBody>
        </p:sp>
        <p:sp>
          <p:nvSpPr>
            <p:cNvPr id="48179" name="Text Box 51"/>
            <p:cNvSpPr txBox="1">
              <a:spLocks noChangeArrowheads="1"/>
            </p:cNvSpPr>
            <p:nvPr/>
          </p:nvSpPr>
          <p:spPr bwMode="auto">
            <a:xfrm>
              <a:off x="1253" y="1864"/>
              <a:ext cx="3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latin typeface="Helvetica" charset="0"/>
                </a:rPr>
                <a:t>-2.0</a:t>
              </a:r>
            </a:p>
          </p:txBody>
        </p:sp>
        <p:sp>
          <p:nvSpPr>
            <p:cNvPr id="48180" name="Text Box 52"/>
            <p:cNvSpPr txBox="1">
              <a:spLocks noChangeArrowheads="1"/>
            </p:cNvSpPr>
            <p:nvPr/>
          </p:nvSpPr>
          <p:spPr bwMode="auto">
            <a:xfrm>
              <a:off x="1253" y="2586"/>
              <a:ext cx="3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latin typeface="Helvetica" charset="0"/>
                </a:rPr>
                <a:t>-3.0</a:t>
              </a:r>
            </a:p>
          </p:txBody>
        </p:sp>
        <p:sp>
          <p:nvSpPr>
            <p:cNvPr id="48181" name="Text Box 53"/>
            <p:cNvSpPr txBox="1">
              <a:spLocks noChangeArrowheads="1"/>
            </p:cNvSpPr>
            <p:nvPr/>
          </p:nvSpPr>
          <p:spPr bwMode="auto">
            <a:xfrm>
              <a:off x="1253" y="3308"/>
              <a:ext cx="3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latin typeface="Helvetica" charset="0"/>
                </a:rPr>
                <a:t>-4.0</a:t>
              </a:r>
            </a:p>
          </p:txBody>
        </p:sp>
      </p:grpSp>
      <p:sp>
        <p:nvSpPr>
          <p:cNvPr id="48183" name="Rectangle 55"/>
          <p:cNvSpPr>
            <a:spLocks noChangeArrowheads="1"/>
          </p:cNvSpPr>
          <p:nvPr/>
        </p:nvSpPr>
        <p:spPr bwMode="auto">
          <a:xfrm>
            <a:off x="557745" y="250673"/>
            <a:ext cx="802851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800" dirty="0" smtClean="0">
                <a:latin typeface="Helvetica"/>
                <a:cs typeface="Helvetica"/>
              </a:rPr>
              <a:t>Homologous proteins share a common ancestor </a:t>
            </a:r>
            <a:endParaRPr lang="en-US" sz="2800" dirty="0">
              <a:latin typeface="Helvetica"/>
              <a:cs typeface="Helvetica"/>
            </a:endParaRPr>
          </a:p>
        </p:txBody>
      </p:sp>
      <p:pic>
        <p:nvPicPr>
          <p:cNvPr id="2" name="Picture 1" descr="dayhoff_atlas_196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3772" y="4776788"/>
            <a:ext cx="1413164" cy="1828800"/>
          </a:xfrm>
          <a:prstGeom prst="rect">
            <a:avLst/>
          </a:prstGeom>
        </p:spPr>
      </p:pic>
    </p:spTree>
    <p:extLst>
      <p:ext uri="{BB962C8B-B14F-4D97-AF65-F5344CB8AC3E}">
        <p14:creationId xmlns:p14="http://schemas.microsoft.com/office/powerpoint/2010/main" val="192953921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304800" y="3657600"/>
            <a:ext cx="2667000"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nSpc>
                <a:spcPct val="112000"/>
              </a:lnSpc>
              <a:tabLst>
                <a:tab pos="1143000" algn="l"/>
              </a:tabLst>
            </a:pPr>
            <a:r>
              <a:rPr lang="en-US" sz="1800"/>
              <a:t>Bovine trypsin (5ptp)</a:t>
            </a:r>
          </a:p>
          <a:p>
            <a:pPr>
              <a:lnSpc>
                <a:spcPct val="112000"/>
              </a:lnSpc>
              <a:tabLst>
                <a:tab pos="1143000" algn="l"/>
              </a:tabLst>
            </a:pPr>
            <a:r>
              <a:rPr lang="en-US" sz="1600"/>
              <a:t>Structure: 	E()&lt; 10</a:t>
            </a:r>
            <a:r>
              <a:rPr lang="en-US" sz="2000" baseline="30000"/>
              <a:t>-23</a:t>
            </a:r>
            <a:r>
              <a:rPr lang="en-US" sz="1600"/>
              <a:t>;</a:t>
            </a:r>
          </a:p>
          <a:p>
            <a:pPr>
              <a:lnSpc>
                <a:spcPct val="112000"/>
              </a:lnSpc>
              <a:tabLst>
                <a:tab pos="1143000" algn="l"/>
              </a:tabLst>
            </a:pPr>
            <a:r>
              <a:rPr lang="en-US" sz="1600"/>
              <a:t>	RMSD 0.0 A</a:t>
            </a:r>
            <a:r>
              <a:rPr lang="en-US" sz="1600" baseline="-25000"/>
              <a:t> </a:t>
            </a:r>
          </a:p>
          <a:p>
            <a:pPr>
              <a:lnSpc>
                <a:spcPct val="112000"/>
              </a:lnSpc>
              <a:tabLst>
                <a:tab pos="1143000" algn="l"/>
              </a:tabLst>
            </a:pPr>
            <a:r>
              <a:rPr lang="en-US" sz="1600"/>
              <a:t>Sequence: 	E()&lt; 10</a:t>
            </a:r>
            <a:r>
              <a:rPr lang="en-US" sz="2000" baseline="30000"/>
              <a:t>-84</a:t>
            </a:r>
            <a:endParaRPr lang="en-US" sz="1600"/>
          </a:p>
          <a:p>
            <a:pPr>
              <a:lnSpc>
                <a:spcPct val="112000"/>
              </a:lnSpc>
              <a:tabLst>
                <a:tab pos="1143000" algn="l"/>
              </a:tabLst>
            </a:pPr>
            <a:r>
              <a:rPr lang="en-US" sz="1600"/>
              <a:t>	100% 223/223</a:t>
            </a:r>
          </a:p>
        </p:txBody>
      </p:sp>
      <p:sp>
        <p:nvSpPr>
          <p:cNvPr id="54275" name="Rectangle 3"/>
          <p:cNvSpPr>
            <a:spLocks noChangeArrowheads="1"/>
          </p:cNvSpPr>
          <p:nvPr/>
        </p:nvSpPr>
        <p:spPr bwMode="auto">
          <a:xfrm>
            <a:off x="3117850" y="5334000"/>
            <a:ext cx="25844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nSpc>
                <a:spcPct val="112000"/>
              </a:lnSpc>
            </a:pPr>
            <a:r>
              <a:rPr lang="en-US" sz="1800"/>
              <a:t>S. griseus trypsin (1sgt)</a:t>
            </a:r>
          </a:p>
          <a:p>
            <a:pPr>
              <a:lnSpc>
                <a:spcPct val="112000"/>
              </a:lnSpc>
            </a:pPr>
            <a:r>
              <a:rPr lang="en-US" sz="1600"/>
              <a:t>E()&lt; 10</a:t>
            </a:r>
            <a:r>
              <a:rPr lang="en-US" sz="2000" baseline="30000"/>
              <a:t>-14</a:t>
            </a:r>
            <a:r>
              <a:rPr lang="en-US" sz="1600"/>
              <a:t>  RMSD 1.6 A</a:t>
            </a:r>
          </a:p>
          <a:p>
            <a:pPr>
              <a:lnSpc>
                <a:spcPct val="112000"/>
              </a:lnSpc>
            </a:pPr>
            <a:r>
              <a:rPr lang="en-US" sz="1600"/>
              <a:t>E()&lt; 10</a:t>
            </a:r>
            <a:r>
              <a:rPr lang="en-US" sz="2000" baseline="30000"/>
              <a:t>-19</a:t>
            </a:r>
            <a:r>
              <a:rPr lang="en-US" sz="1600"/>
              <a:t>  36%; 226/223</a:t>
            </a:r>
            <a:endParaRPr lang="en-US" sz="1800" baseline="-25000"/>
          </a:p>
        </p:txBody>
      </p:sp>
      <p:sp>
        <p:nvSpPr>
          <p:cNvPr id="54276" name="Rectangle 4"/>
          <p:cNvSpPr>
            <a:spLocks noChangeArrowheads="1"/>
          </p:cNvSpPr>
          <p:nvPr/>
        </p:nvSpPr>
        <p:spPr bwMode="auto">
          <a:xfrm>
            <a:off x="5824538" y="5334000"/>
            <a:ext cx="30813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nSpc>
                <a:spcPct val="112000"/>
              </a:lnSpc>
            </a:pPr>
            <a:r>
              <a:rPr lang="en-US" sz="1800"/>
              <a:t>S. griseus protease A (2sga)</a:t>
            </a:r>
            <a:endParaRPr lang="en-US" sz="1600"/>
          </a:p>
          <a:p>
            <a:pPr>
              <a:lnSpc>
                <a:spcPct val="112000"/>
              </a:lnSpc>
            </a:pPr>
            <a:r>
              <a:rPr lang="en-US" sz="1600"/>
              <a:t>E()&lt; 10</a:t>
            </a:r>
            <a:r>
              <a:rPr lang="en-US" sz="2000" baseline="30000"/>
              <a:t>-4</a:t>
            </a:r>
            <a:r>
              <a:rPr lang="en-US" sz="1600"/>
              <a:t>;  RMSD 2.6 A</a:t>
            </a:r>
          </a:p>
          <a:p>
            <a:pPr>
              <a:lnSpc>
                <a:spcPct val="112000"/>
              </a:lnSpc>
            </a:pPr>
            <a:r>
              <a:rPr lang="en-US" sz="1600"/>
              <a:t>E()&lt; 2.6 25%; 199/181</a:t>
            </a:r>
          </a:p>
        </p:txBody>
      </p:sp>
      <p:sp>
        <p:nvSpPr>
          <p:cNvPr id="54277" name="Text Box 5"/>
          <p:cNvSpPr txBox="1">
            <a:spLocks noChangeArrowheads="1"/>
          </p:cNvSpPr>
          <p:nvPr/>
        </p:nvSpPr>
        <p:spPr bwMode="auto">
          <a:xfrm>
            <a:off x="3748088" y="1447800"/>
            <a:ext cx="46402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r"/>
            <a:r>
              <a:rPr lang="en-US">
                <a:latin typeface="Helvetica" charset="0"/>
              </a:rPr>
              <a:t>Homology =&gt; structural similarity</a:t>
            </a:r>
          </a:p>
          <a:p>
            <a:pPr algn="r"/>
            <a:r>
              <a:rPr lang="en-US">
                <a:latin typeface="Helvetica" charset="0"/>
              </a:rPr>
              <a:t>                  ?  sequence similarity</a:t>
            </a:r>
          </a:p>
        </p:txBody>
      </p:sp>
      <p:pic>
        <p:nvPicPr>
          <p:cNvPr id="54278" name="Picture 6" descr="5ptp_1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19200"/>
            <a:ext cx="2760663"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7" descr="1sgt_1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8475" y="2819400"/>
            <a:ext cx="2778125"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Picture 8" descr="2sga_1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2819400"/>
            <a:ext cx="2933700" cy="241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1" name="Rectangle 9"/>
          <p:cNvSpPr>
            <a:spLocks noGrp="1" noChangeArrowheads="1"/>
          </p:cNvSpPr>
          <p:nvPr>
            <p:ph type="title" idx="4294967295"/>
          </p:nvPr>
        </p:nvSpPr>
        <p:spPr>
          <a:xfrm>
            <a:off x="685800" y="304800"/>
            <a:ext cx="7772400" cy="609600"/>
          </a:xfrm>
        </p:spPr>
        <p:txBody>
          <a:bodyPr>
            <a:normAutofit fontScale="90000"/>
          </a:bodyPr>
          <a:lstStyle/>
          <a:p>
            <a:pPr algn="ctr"/>
            <a:r>
              <a:rPr lang="en-US">
                <a:latin typeface="Helvetica" charset="0"/>
                <a:ea typeface="ＭＳ Ｐゴシック" charset="0"/>
                <a:cs typeface="ＭＳ Ｐゴシック" charset="0"/>
              </a:rPr>
              <a:t>Identifying the parts - homology</a:t>
            </a:r>
          </a:p>
        </p:txBody>
      </p:sp>
    </p:spTree>
    <p:extLst>
      <p:ext uri="{BB962C8B-B14F-4D97-AF65-F5344CB8AC3E}">
        <p14:creationId xmlns:p14="http://schemas.microsoft.com/office/powerpoint/2010/main" val="22829534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fontScale="90000"/>
          </a:bodyPr>
          <a:lstStyle/>
          <a:p>
            <a:r>
              <a:rPr lang="en-US">
                <a:latin typeface="Helvetica" charset="0"/>
                <a:ea typeface="ＭＳ Ｐゴシック" charset="0"/>
                <a:cs typeface="ＭＳ Ｐゴシック" charset="0"/>
              </a:rPr>
              <a:t>Inferring Homology from Statistical Significance</a:t>
            </a:r>
          </a:p>
        </p:txBody>
      </p:sp>
      <p:sp>
        <p:nvSpPr>
          <p:cNvPr id="36867" name="Rectangle 3"/>
          <p:cNvSpPr>
            <a:spLocks noGrp="1" noChangeArrowheads="1"/>
          </p:cNvSpPr>
          <p:nvPr>
            <p:ph type="body" idx="1"/>
          </p:nvPr>
        </p:nvSpPr>
        <p:spPr>
          <a:xfrm>
            <a:off x="457200" y="1600201"/>
            <a:ext cx="8229600" cy="3632174"/>
          </a:xfrm>
        </p:spPr>
        <p:txBody>
          <a:bodyPr>
            <a:normAutofit lnSpcReduction="10000"/>
          </a:bodyPr>
          <a:lstStyle/>
          <a:p>
            <a:r>
              <a:rPr lang="en-US" sz="2800" dirty="0">
                <a:latin typeface="Helvetica" charset="0"/>
                <a:ea typeface="ＭＳ Ｐゴシック" charset="0"/>
                <a:cs typeface="ＭＳ Ｐゴシック" charset="0"/>
              </a:rPr>
              <a:t>Real </a:t>
            </a:r>
            <a:r>
              <a:rPr lang="en-US" sz="2800" i="1" dirty="0">
                <a:solidFill>
                  <a:srgbClr val="FF0000"/>
                </a:solidFill>
                <a:latin typeface="Helvetica" charset="0"/>
                <a:ea typeface="ＭＳ Ｐゴシック" charset="0"/>
                <a:cs typeface="ＭＳ Ｐゴシック" charset="0"/>
              </a:rPr>
              <a:t>UNRELATED</a:t>
            </a:r>
            <a:r>
              <a:rPr lang="en-US" sz="2800" dirty="0">
                <a:latin typeface="Helvetica" charset="0"/>
                <a:ea typeface="ＭＳ Ｐゴシック" charset="0"/>
                <a:cs typeface="ＭＳ Ｐゴシック" charset="0"/>
              </a:rPr>
              <a:t> sequences have similarity scores that are indistinguishable from</a:t>
            </a:r>
            <a:r>
              <a:rPr lang="en-US" sz="2800" i="1" dirty="0">
                <a:latin typeface="Helvetica" charset="0"/>
                <a:ea typeface="ＭＳ Ｐゴシック" charset="0"/>
                <a:cs typeface="ＭＳ Ｐゴシック" charset="0"/>
              </a:rPr>
              <a:t> </a:t>
            </a:r>
            <a:r>
              <a:rPr lang="en-US" sz="2800" i="1" dirty="0">
                <a:solidFill>
                  <a:srgbClr val="FF0000"/>
                </a:solidFill>
                <a:latin typeface="Helvetica" charset="0"/>
                <a:ea typeface="ＭＳ Ｐゴシック" charset="0"/>
                <a:cs typeface="ＭＳ Ｐゴシック" charset="0"/>
              </a:rPr>
              <a:t>RANDOM</a:t>
            </a:r>
            <a:r>
              <a:rPr lang="en-US" sz="2800" dirty="0">
                <a:latin typeface="Helvetica" charset="0"/>
                <a:ea typeface="ＭＳ Ｐゴシック" charset="0"/>
                <a:cs typeface="ＭＳ Ｐゴシック" charset="0"/>
              </a:rPr>
              <a:t> sequences</a:t>
            </a:r>
          </a:p>
          <a:p>
            <a:r>
              <a:rPr lang="en-US" sz="2800" dirty="0">
                <a:latin typeface="Helvetica" charset="0"/>
                <a:ea typeface="ＭＳ Ｐゴシック" charset="0"/>
                <a:cs typeface="ＭＳ Ｐゴシック" charset="0"/>
              </a:rPr>
              <a:t>If a similarity is NOT </a:t>
            </a:r>
            <a:r>
              <a:rPr lang="en-US" sz="2800" i="1" dirty="0">
                <a:solidFill>
                  <a:srgbClr val="FF0000"/>
                </a:solidFill>
                <a:latin typeface="Helvetica" charset="0"/>
                <a:ea typeface="ＭＳ Ｐゴシック" charset="0"/>
                <a:cs typeface="ＭＳ Ｐゴシック" charset="0"/>
              </a:rPr>
              <a:t>RANDOM</a:t>
            </a:r>
            <a:r>
              <a:rPr lang="en-US" sz="2800" i="1" dirty="0">
                <a:latin typeface="Helvetica" charset="0"/>
                <a:ea typeface="ＭＳ Ｐゴシック" charset="0"/>
                <a:cs typeface="ＭＳ Ｐゴシック" charset="0"/>
              </a:rPr>
              <a:t>, </a:t>
            </a:r>
            <a:r>
              <a:rPr lang="en-US" sz="2800" dirty="0">
                <a:latin typeface="Helvetica" charset="0"/>
                <a:ea typeface="ＭＳ Ｐゴシック" charset="0"/>
                <a:cs typeface="ＭＳ Ｐゴシック" charset="0"/>
              </a:rPr>
              <a:t>then it must be NOT </a:t>
            </a:r>
            <a:r>
              <a:rPr lang="en-US" sz="2800" i="1" dirty="0">
                <a:solidFill>
                  <a:srgbClr val="FF0000"/>
                </a:solidFill>
                <a:latin typeface="Helvetica" charset="0"/>
                <a:ea typeface="ＭＳ Ｐゴシック" charset="0"/>
                <a:cs typeface="ＭＳ Ｐゴシック" charset="0"/>
              </a:rPr>
              <a:t>UNRELATED</a:t>
            </a:r>
            <a:endParaRPr lang="en-US" sz="2800" dirty="0">
              <a:solidFill>
                <a:srgbClr val="FF0000"/>
              </a:solidFill>
              <a:latin typeface="Helvetica" charset="0"/>
              <a:ea typeface="ＭＳ Ｐゴシック" charset="0"/>
              <a:cs typeface="ＭＳ Ｐゴシック" charset="0"/>
            </a:endParaRPr>
          </a:p>
          <a:p>
            <a:r>
              <a:rPr lang="en-US" sz="2800" dirty="0">
                <a:latin typeface="Helvetica" charset="0"/>
                <a:ea typeface="ＭＳ Ｐゴシック" charset="0"/>
                <a:cs typeface="ＭＳ Ｐゴシック" charset="0"/>
              </a:rPr>
              <a:t>Therefore, NOT </a:t>
            </a:r>
            <a:r>
              <a:rPr lang="en-US" sz="2800" i="1" dirty="0">
                <a:solidFill>
                  <a:srgbClr val="FF0000"/>
                </a:solidFill>
                <a:latin typeface="Helvetica" charset="0"/>
                <a:ea typeface="ＭＳ Ｐゴシック" charset="0"/>
                <a:cs typeface="ＭＳ Ｐゴシック" charset="0"/>
              </a:rPr>
              <a:t>RANDOM </a:t>
            </a:r>
            <a:r>
              <a:rPr lang="en-US" sz="2800" dirty="0">
                <a:latin typeface="Helvetica" charset="0"/>
                <a:ea typeface="ＭＳ Ｐゴシック" charset="0"/>
                <a:cs typeface="ＭＳ Ｐゴシック" charset="0"/>
              </a:rPr>
              <a:t>(statistically significant) similarity must reflect</a:t>
            </a:r>
            <a:r>
              <a:rPr lang="en-US" sz="2800" i="1" dirty="0">
                <a:solidFill>
                  <a:srgbClr val="FF0000"/>
                </a:solidFill>
                <a:latin typeface="Helvetica" charset="0"/>
                <a:ea typeface="ＭＳ Ｐゴシック" charset="0"/>
                <a:cs typeface="ＭＳ Ｐゴシック" charset="0"/>
              </a:rPr>
              <a:t> RELATED</a:t>
            </a:r>
            <a:r>
              <a:rPr lang="en-US" sz="2800" dirty="0">
                <a:latin typeface="Helvetica" charset="0"/>
                <a:ea typeface="ＭＳ Ｐゴシック" charset="0"/>
                <a:cs typeface="ＭＳ Ｐゴシック" charset="0"/>
              </a:rPr>
              <a:t> sequences</a:t>
            </a:r>
          </a:p>
        </p:txBody>
      </p:sp>
      <p:sp>
        <p:nvSpPr>
          <p:cNvPr id="4" name="Rectangle 3"/>
          <p:cNvSpPr txBox="1">
            <a:spLocks noChangeArrowheads="1"/>
          </p:cNvSpPr>
          <p:nvPr/>
        </p:nvSpPr>
        <p:spPr>
          <a:xfrm>
            <a:off x="609600" y="5480150"/>
            <a:ext cx="8229600" cy="102235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800" dirty="0" smtClean="0">
                <a:solidFill>
                  <a:prstClr val="black"/>
                </a:solidFill>
                <a:latin typeface="Helvetica" charset="0"/>
                <a:ea typeface="ＭＳ Ｐゴシック" charset="0"/>
                <a:cs typeface="ＭＳ Ｐゴシック" charset="0"/>
              </a:rPr>
              <a:t>With 20+ million protein sequences, it is easy to explore what can happen by chance</a:t>
            </a:r>
            <a:endParaRPr lang="en-US" sz="2800" dirty="0">
              <a:solidFill>
                <a:prstClr val="black"/>
              </a:solidFill>
              <a:latin typeface="Helvetica" charset="0"/>
              <a:ea typeface="ＭＳ Ｐゴシック" charset="0"/>
              <a:cs typeface="ＭＳ Ｐゴシック" charset="0"/>
            </a:endParaRPr>
          </a:p>
        </p:txBody>
      </p:sp>
    </p:spTree>
    <p:extLst>
      <p:ext uri="{BB962C8B-B14F-4D97-AF65-F5344CB8AC3E}">
        <p14:creationId xmlns:p14="http://schemas.microsoft.com/office/powerpoint/2010/main" val="163214093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1" name="Rectangle 11"/>
          <p:cNvSpPr>
            <a:spLocks noChangeArrowheads="1"/>
          </p:cNvSpPr>
          <p:nvPr/>
        </p:nvSpPr>
        <p:spPr bwMode="auto">
          <a:xfrm>
            <a:off x="824517" y="5851330"/>
            <a:ext cx="749496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2400" dirty="0">
                <a:solidFill>
                  <a:prstClr val="black"/>
                </a:solidFill>
                <a:latin typeface="Helvetica"/>
                <a:cs typeface="Helvetica"/>
              </a:rPr>
              <a:t>Pairwise similarity statistics are accurate because protein sequences are random</a:t>
            </a:r>
          </a:p>
        </p:txBody>
      </p:sp>
      <p:sp>
        <p:nvSpPr>
          <p:cNvPr id="57346" name="Rectangle 2"/>
          <p:cNvSpPr>
            <a:spLocks noGrp="1" noChangeArrowheads="1"/>
          </p:cNvSpPr>
          <p:nvPr>
            <p:ph type="title"/>
          </p:nvPr>
        </p:nvSpPr>
        <p:spPr>
          <a:xfrm>
            <a:off x="457200" y="74507"/>
            <a:ext cx="8229600" cy="1143000"/>
          </a:xfrm>
          <a:solidFill>
            <a:schemeClr val="bg1"/>
          </a:solidFill>
        </p:spPr>
        <p:txBody>
          <a:bodyPr>
            <a:normAutofit/>
          </a:bodyPr>
          <a:lstStyle/>
          <a:p>
            <a:r>
              <a:rPr lang="en-US" sz="2800" dirty="0" smtClean="0"/>
              <a:t>Homology inferences are reliable because</a:t>
            </a:r>
            <a:r>
              <a:rPr lang="en-US" sz="2800" dirty="0"/>
              <a:t/>
            </a:r>
            <a:br>
              <a:rPr lang="en-US" sz="2800" dirty="0"/>
            </a:br>
            <a:r>
              <a:rPr lang="en-US" sz="2800" dirty="0" smtClean="0"/>
              <a:t>similarity </a:t>
            </a:r>
            <a:r>
              <a:rPr lang="en-US" sz="2800" dirty="0"/>
              <a:t>statistics are accurate </a:t>
            </a:r>
            <a:endParaRPr lang="en-US" sz="2800" dirty="0">
              <a:latin typeface="Helvetica" charset="0"/>
              <a:ea typeface="ＭＳ Ｐゴシック" charset="0"/>
              <a:cs typeface="ＭＳ Ｐゴシック" charset="0"/>
            </a:endParaRPr>
          </a:p>
        </p:txBody>
      </p:sp>
      <p:pic>
        <p:nvPicPr>
          <p:cNvPr id="10" name="Content Placeholder 9" descr="sierk_qq.seq4.eps"/>
          <p:cNvPicPr>
            <a:picLocks noGrp="1" noChangeAspect="1"/>
          </p:cNvPicPr>
          <p:nvPr>
            <p:ph idx="1"/>
          </p:nvPr>
        </p:nvPicPr>
        <p:blipFill rotWithShape="1">
          <a:blip r:embed="rId3">
            <a:extLst>
              <a:ext uri="{28A0092B-C50C-407E-A947-70E740481C1C}">
                <a14:useLocalDpi xmlns:a14="http://schemas.microsoft.com/office/drawing/2010/main" val="0"/>
              </a:ext>
            </a:extLst>
          </a:blip>
          <a:srcRect l="-8890" r="-6915"/>
          <a:stretch/>
        </p:blipFill>
        <p:spPr>
          <a:xfrm>
            <a:off x="4533665" y="1247404"/>
            <a:ext cx="4021669" cy="4525963"/>
          </a:xfrm>
        </p:spPr>
      </p:pic>
      <p:grpSp>
        <p:nvGrpSpPr>
          <p:cNvPr id="4" name="Group 3"/>
          <p:cNvGrpSpPr/>
          <p:nvPr/>
        </p:nvGrpSpPr>
        <p:grpSpPr>
          <a:xfrm>
            <a:off x="418724" y="1444269"/>
            <a:ext cx="4057612" cy="3929032"/>
            <a:chOff x="228224" y="1097424"/>
            <a:chExt cx="4057612" cy="3929032"/>
          </a:xfrm>
        </p:grpSpPr>
        <p:sp>
          <p:nvSpPr>
            <p:cNvPr id="673" name="Rectangle 4"/>
            <p:cNvSpPr>
              <a:spLocks noChangeArrowheads="1"/>
            </p:cNvSpPr>
            <p:nvPr/>
          </p:nvSpPr>
          <p:spPr bwMode="auto">
            <a:xfrm>
              <a:off x="1318281" y="4502612"/>
              <a:ext cx="58738" cy="212725"/>
            </a:xfrm>
            <a:prstGeom prst="rect">
              <a:avLst/>
            </a:prstGeom>
            <a:noFill/>
            <a:ln w="9525">
              <a:noFill/>
              <a:miter lim="800000"/>
              <a:headEnd/>
              <a:tailEnd/>
            </a:ln>
          </p:spPr>
          <p:txBody>
            <a:bodyPr wrap="none" lIns="0" tIns="0" rIns="0" bIns="0">
              <a:prstTxWarp prst="textNoShape">
                <a:avLst/>
              </a:prstTxWarp>
              <a:spAutoFit/>
            </a:bodyPr>
            <a:lstStyle/>
            <a:p>
              <a:r>
                <a:rPr lang="en-US" sz="1400">
                  <a:solidFill>
                    <a:prstClr val="black"/>
                  </a:solidFill>
                  <a:latin typeface="Calibri"/>
                </a:rPr>
                <a:t>-</a:t>
              </a:r>
            </a:p>
          </p:txBody>
        </p:sp>
        <p:sp>
          <p:nvSpPr>
            <p:cNvPr id="674" name="Rectangle 5"/>
            <p:cNvSpPr>
              <a:spLocks noChangeArrowheads="1"/>
            </p:cNvSpPr>
            <p:nvPr/>
          </p:nvSpPr>
          <p:spPr bwMode="auto">
            <a:xfrm>
              <a:off x="1369081" y="4502612"/>
              <a:ext cx="98425" cy="212725"/>
            </a:xfrm>
            <a:prstGeom prst="rect">
              <a:avLst/>
            </a:prstGeom>
            <a:noFill/>
            <a:ln w="9525">
              <a:noFill/>
              <a:miter lim="800000"/>
              <a:headEnd/>
              <a:tailEnd/>
            </a:ln>
          </p:spPr>
          <p:txBody>
            <a:bodyPr wrap="none" lIns="0" tIns="0" rIns="0" bIns="0">
              <a:prstTxWarp prst="textNoShape">
                <a:avLst/>
              </a:prstTxWarp>
              <a:spAutoFit/>
            </a:bodyPr>
            <a:lstStyle/>
            <a:p>
              <a:r>
                <a:rPr lang="en-US" sz="1400">
                  <a:solidFill>
                    <a:prstClr val="black"/>
                  </a:solidFill>
                  <a:latin typeface="Calibri"/>
                </a:rPr>
                <a:t>2</a:t>
              </a:r>
            </a:p>
          </p:txBody>
        </p:sp>
        <p:sp>
          <p:nvSpPr>
            <p:cNvPr id="675" name="Rectangle 6"/>
            <p:cNvSpPr>
              <a:spLocks noChangeArrowheads="1"/>
            </p:cNvSpPr>
            <p:nvPr/>
          </p:nvSpPr>
          <p:spPr bwMode="auto">
            <a:xfrm>
              <a:off x="1923119" y="4502612"/>
              <a:ext cx="98425" cy="212725"/>
            </a:xfrm>
            <a:prstGeom prst="rect">
              <a:avLst/>
            </a:prstGeom>
            <a:noFill/>
            <a:ln w="9525">
              <a:noFill/>
              <a:miter lim="800000"/>
              <a:headEnd/>
              <a:tailEnd/>
            </a:ln>
          </p:spPr>
          <p:txBody>
            <a:bodyPr wrap="none" lIns="0" tIns="0" rIns="0" bIns="0">
              <a:prstTxWarp prst="textNoShape">
                <a:avLst/>
              </a:prstTxWarp>
              <a:spAutoFit/>
            </a:bodyPr>
            <a:lstStyle/>
            <a:p>
              <a:r>
                <a:rPr lang="en-US" sz="1400">
                  <a:solidFill>
                    <a:prstClr val="black"/>
                  </a:solidFill>
                  <a:latin typeface="Calibri"/>
                </a:rPr>
                <a:t>0</a:t>
              </a:r>
            </a:p>
          </p:txBody>
        </p:sp>
        <p:sp>
          <p:nvSpPr>
            <p:cNvPr id="676" name="Rectangle 7"/>
            <p:cNvSpPr>
              <a:spLocks noChangeArrowheads="1"/>
            </p:cNvSpPr>
            <p:nvPr/>
          </p:nvSpPr>
          <p:spPr bwMode="auto">
            <a:xfrm>
              <a:off x="2486681" y="4502612"/>
              <a:ext cx="98425" cy="212725"/>
            </a:xfrm>
            <a:prstGeom prst="rect">
              <a:avLst/>
            </a:prstGeom>
            <a:noFill/>
            <a:ln w="9525">
              <a:noFill/>
              <a:miter lim="800000"/>
              <a:headEnd/>
              <a:tailEnd/>
            </a:ln>
          </p:spPr>
          <p:txBody>
            <a:bodyPr wrap="none" lIns="0" tIns="0" rIns="0" bIns="0">
              <a:prstTxWarp prst="textNoShape">
                <a:avLst/>
              </a:prstTxWarp>
              <a:spAutoFit/>
            </a:bodyPr>
            <a:lstStyle/>
            <a:p>
              <a:r>
                <a:rPr lang="en-US" sz="1400">
                  <a:solidFill>
                    <a:prstClr val="black"/>
                  </a:solidFill>
                  <a:latin typeface="Calibri"/>
                </a:rPr>
                <a:t>2</a:t>
              </a:r>
            </a:p>
          </p:txBody>
        </p:sp>
        <p:sp>
          <p:nvSpPr>
            <p:cNvPr id="677" name="Rectangle 8"/>
            <p:cNvSpPr>
              <a:spLocks noChangeArrowheads="1"/>
            </p:cNvSpPr>
            <p:nvPr/>
          </p:nvSpPr>
          <p:spPr bwMode="auto">
            <a:xfrm>
              <a:off x="3039131" y="4502612"/>
              <a:ext cx="98425" cy="212725"/>
            </a:xfrm>
            <a:prstGeom prst="rect">
              <a:avLst/>
            </a:prstGeom>
            <a:noFill/>
            <a:ln w="9525">
              <a:noFill/>
              <a:miter lim="800000"/>
              <a:headEnd/>
              <a:tailEnd/>
            </a:ln>
          </p:spPr>
          <p:txBody>
            <a:bodyPr wrap="none" lIns="0" tIns="0" rIns="0" bIns="0">
              <a:prstTxWarp prst="textNoShape">
                <a:avLst/>
              </a:prstTxWarp>
              <a:spAutoFit/>
            </a:bodyPr>
            <a:lstStyle/>
            <a:p>
              <a:r>
                <a:rPr lang="en-US" sz="1400">
                  <a:solidFill>
                    <a:prstClr val="black"/>
                  </a:solidFill>
                  <a:latin typeface="Calibri"/>
                </a:rPr>
                <a:t>4</a:t>
              </a:r>
            </a:p>
          </p:txBody>
        </p:sp>
        <p:sp>
          <p:nvSpPr>
            <p:cNvPr id="678" name="Rectangle 9"/>
            <p:cNvSpPr>
              <a:spLocks noChangeArrowheads="1"/>
            </p:cNvSpPr>
            <p:nvPr/>
          </p:nvSpPr>
          <p:spPr bwMode="auto">
            <a:xfrm>
              <a:off x="3589994" y="4502612"/>
              <a:ext cx="98425" cy="212725"/>
            </a:xfrm>
            <a:prstGeom prst="rect">
              <a:avLst/>
            </a:prstGeom>
            <a:noFill/>
            <a:ln w="9525">
              <a:noFill/>
              <a:miter lim="800000"/>
              <a:headEnd/>
              <a:tailEnd/>
            </a:ln>
          </p:spPr>
          <p:txBody>
            <a:bodyPr wrap="none" lIns="0" tIns="0" rIns="0" bIns="0">
              <a:prstTxWarp prst="textNoShape">
                <a:avLst/>
              </a:prstTxWarp>
              <a:spAutoFit/>
            </a:bodyPr>
            <a:lstStyle/>
            <a:p>
              <a:r>
                <a:rPr lang="en-US" sz="1400">
                  <a:solidFill>
                    <a:prstClr val="black"/>
                  </a:solidFill>
                  <a:latin typeface="Calibri"/>
                </a:rPr>
                <a:t>6</a:t>
              </a:r>
            </a:p>
          </p:txBody>
        </p:sp>
        <p:sp>
          <p:nvSpPr>
            <p:cNvPr id="724" name="Rectangle 55"/>
            <p:cNvSpPr>
              <a:spLocks noChangeArrowheads="1"/>
            </p:cNvSpPr>
            <p:nvPr/>
          </p:nvSpPr>
          <p:spPr bwMode="auto">
            <a:xfrm>
              <a:off x="959506" y="4286712"/>
              <a:ext cx="98425" cy="212725"/>
            </a:xfrm>
            <a:prstGeom prst="rect">
              <a:avLst/>
            </a:prstGeom>
            <a:noFill/>
            <a:ln w="9525">
              <a:noFill/>
              <a:miter lim="800000"/>
              <a:headEnd/>
              <a:tailEnd/>
            </a:ln>
          </p:spPr>
          <p:txBody>
            <a:bodyPr wrap="none" lIns="0" tIns="0" rIns="0" bIns="0">
              <a:prstTxWarp prst="textNoShape">
                <a:avLst/>
              </a:prstTxWarp>
              <a:spAutoFit/>
            </a:bodyPr>
            <a:lstStyle/>
            <a:p>
              <a:r>
                <a:rPr lang="en-US" sz="1400">
                  <a:solidFill>
                    <a:prstClr val="black"/>
                  </a:solidFill>
                  <a:latin typeface="Calibri"/>
                </a:rPr>
                <a:t>0</a:t>
              </a:r>
            </a:p>
          </p:txBody>
        </p:sp>
        <p:sp>
          <p:nvSpPr>
            <p:cNvPr id="733" name="Line 74"/>
            <p:cNvSpPr>
              <a:spLocks noChangeShapeType="1"/>
            </p:cNvSpPr>
            <p:nvPr/>
          </p:nvSpPr>
          <p:spPr bwMode="auto">
            <a:xfrm>
              <a:off x="1121431" y="4369262"/>
              <a:ext cx="2784475" cy="158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34" name="Line 75"/>
            <p:cNvSpPr>
              <a:spLocks noChangeShapeType="1"/>
            </p:cNvSpPr>
            <p:nvPr/>
          </p:nvSpPr>
          <p:spPr bwMode="auto">
            <a:xfrm>
              <a:off x="1121431" y="1249824"/>
              <a:ext cx="2784475" cy="1588"/>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35" name="Line 76"/>
            <p:cNvSpPr>
              <a:spLocks noChangeShapeType="1"/>
            </p:cNvSpPr>
            <p:nvPr/>
          </p:nvSpPr>
          <p:spPr bwMode="auto">
            <a:xfrm flipV="1">
              <a:off x="1134131" y="1249824"/>
              <a:ext cx="1588" cy="3133725"/>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36" name="Line 77"/>
            <p:cNvSpPr>
              <a:spLocks noChangeShapeType="1"/>
            </p:cNvSpPr>
            <p:nvPr/>
          </p:nvSpPr>
          <p:spPr bwMode="auto">
            <a:xfrm flipV="1">
              <a:off x="3905906" y="1249824"/>
              <a:ext cx="0" cy="3133725"/>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37" name="Line 78"/>
            <p:cNvSpPr>
              <a:spLocks noChangeShapeType="1"/>
            </p:cNvSpPr>
            <p:nvPr/>
          </p:nvSpPr>
          <p:spPr bwMode="auto">
            <a:xfrm>
              <a:off x="1134131" y="4369262"/>
              <a:ext cx="2771775" cy="158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38" name="Line 79"/>
            <p:cNvSpPr>
              <a:spLocks noChangeShapeType="1"/>
            </p:cNvSpPr>
            <p:nvPr/>
          </p:nvSpPr>
          <p:spPr bwMode="auto">
            <a:xfrm>
              <a:off x="1134131" y="3748549"/>
              <a:ext cx="2771775" cy="1588"/>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39" name="Line 80"/>
            <p:cNvSpPr>
              <a:spLocks noChangeShapeType="1"/>
            </p:cNvSpPr>
            <p:nvPr/>
          </p:nvSpPr>
          <p:spPr bwMode="auto">
            <a:xfrm>
              <a:off x="1134131" y="3127837"/>
              <a:ext cx="2771775" cy="158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40" name="Line 81"/>
            <p:cNvSpPr>
              <a:spLocks noChangeShapeType="1"/>
            </p:cNvSpPr>
            <p:nvPr/>
          </p:nvSpPr>
          <p:spPr bwMode="auto">
            <a:xfrm>
              <a:off x="1134131" y="2505537"/>
              <a:ext cx="2771775" cy="158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41" name="Line 82"/>
            <p:cNvSpPr>
              <a:spLocks noChangeShapeType="1"/>
            </p:cNvSpPr>
            <p:nvPr/>
          </p:nvSpPr>
          <p:spPr bwMode="auto">
            <a:xfrm>
              <a:off x="1134131" y="1884824"/>
              <a:ext cx="2771775" cy="1588"/>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42" name="Line 83"/>
            <p:cNvSpPr>
              <a:spLocks noChangeShapeType="1"/>
            </p:cNvSpPr>
            <p:nvPr/>
          </p:nvSpPr>
          <p:spPr bwMode="auto">
            <a:xfrm>
              <a:off x="1134131" y="1249824"/>
              <a:ext cx="2771775" cy="1588"/>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43" name="Line 84"/>
            <p:cNvSpPr>
              <a:spLocks noChangeShapeType="1"/>
            </p:cNvSpPr>
            <p:nvPr/>
          </p:nvSpPr>
          <p:spPr bwMode="auto">
            <a:xfrm flipV="1">
              <a:off x="1134131" y="1249824"/>
              <a:ext cx="1588" cy="3133725"/>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44" name="Line 85"/>
            <p:cNvSpPr>
              <a:spLocks noChangeShapeType="1"/>
            </p:cNvSpPr>
            <p:nvPr/>
          </p:nvSpPr>
          <p:spPr bwMode="auto">
            <a:xfrm flipV="1">
              <a:off x="1404006" y="1249824"/>
              <a:ext cx="0" cy="3133725"/>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45" name="Line 86"/>
            <p:cNvSpPr>
              <a:spLocks noChangeShapeType="1"/>
            </p:cNvSpPr>
            <p:nvPr/>
          </p:nvSpPr>
          <p:spPr bwMode="auto">
            <a:xfrm flipV="1">
              <a:off x="1967569" y="1249824"/>
              <a:ext cx="1587" cy="3133725"/>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46" name="Line 87"/>
            <p:cNvSpPr>
              <a:spLocks noChangeShapeType="1"/>
            </p:cNvSpPr>
            <p:nvPr/>
          </p:nvSpPr>
          <p:spPr bwMode="auto">
            <a:xfrm flipV="1">
              <a:off x="2520019" y="1249824"/>
              <a:ext cx="1587" cy="3133725"/>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47" name="Line 88"/>
            <p:cNvSpPr>
              <a:spLocks noChangeShapeType="1"/>
            </p:cNvSpPr>
            <p:nvPr/>
          </p:nvSpPr>
          <p:spPr bwMode="auto">
            <a:xfrm flipV="1">
              <a:off x="3623331" y="1249824"/>
              <a:ext cx="1588" cy="3133725"/>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48" name="Line 89"/>
            <p:cNvSpPr>
              <a:spLocks noChangeShapeType="1"/>
            </p:cNvSpPr>
            <p:nvPr/>
          </p:nvSpPr>
          <p:spPr bwMode="auto">
            <a:xfrm flipV="1">
              <a:off x="3905906" y="1249824"/>
              <a:ext cx="0" cy="3133725"/>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49" name="Line 90"/>
            <p:cNvSpPr>
              <a:spLocks noChangeShapeType="1"/>
            </p:cNvSpPr>
            <p:nvPr/>
          </p:nvSpPr>
          <p:spPr bwMode="auto">
            <a:xfrm>
              <a:off x="1094444" y="4369262"/>
              <a:ext cx="39687" cy="158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50" name="Line 91"/>
            <p:cNvSpPr>
              <a:spLocks noChangeShapeType="1"/>
            </p:cNvSpPr>
            <p:nvPr/>
          </p:nvSpPr>
          <p:spPr bwMode="auto">
            <a:xfrm>
              <a:off x="1094444" y="4224799"/>
              <a:ext cx="39687" cy="1588"/>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51" name="Line 92"/>
            <p:cNvSpPr>
              <a:spLocks noChangeShapeType="1"/>
            </p:cNvSpPr>
            <p:nvPr/>
          </p:nvSpPr>
          <p:spPr bwMode="auto">
            <a:xfrm>
              <a:off x="1094444" y="4066049"/>
              <a:ext cx="39687" cy="1588"/>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52" name="Line 93"/>
            <p:cNvSpPr>
              <a:spLocks noChangeShapeType="1"/>
            </p:cNvSpPr>
            <p:nvPr/>
          </p:nvSpPr>
          <p:spPr bwMode="auto">
            <a:xfrm>
              <a:off x="1094444" y="3907299"/>
              <a:ext cx="39687" cy="1588"/>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53" name="Line 94"/>
            <p:cNvSpPr>
              <a:spLocks noChangeShapeType="1"/>
            </p:cNvSpPr>
            <p:nvPr/>
          </p:nvSpPr>
          <p:spPr bwMode="auto">
            <a:xfrm>
              <a:off x="1094444" y="3748549"/>
              <a:ext cx="39687" cy="1588"/>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54" name="Line 95"/>
            <p:cNvSpPr>
              <a:spLocks noChangeShapeType="1"/>
            </p:cNvSpPr>
            <p:nvPr/>
          </p:nvSpPr>
          <p:spPr bwMode="auto">
            <a:xfrm>
              <a:off x="1094444" y="3589799"/>
              <a:ext cx="39687" cy="1588"/>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55" name="Line 96"/>
            <p:cNvSpPr>
              <a:spLocks noChangeShapeType="1"/>
            </p:cNvSpPr>
            <p:nvPr/>
          </p:nvSpPr>
          <p:spPr bwMode="auto">
            <a:xfrm>
              <a:off x="1094444" y="3445337"/>
              <a:ext cx="39687" cy="1587"/>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56" name="Line 97"/>
            <p:cNvSpPr>
              <a:spLocks noChangeShapeType="1"/>
            </p:cNvSpPr>
            <p:nvPr/>
          </p:nvSpPr>
          <p:spPr bwMode="auto">
            <a:xfrm>
              <a:off x="1094444" y="3286587"/>
              <a:ext cx="39687" cy="1587"/>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57" name="Line 98"/>
            <p:cNvSpPr>
              <a:spLocks noChangeShapeType="1"/>
            </p:cNvSpPr>
            <p:nvPr/>
          </p:nvSpPr>
          <p:spPr bwMode="auto">
            <a:xfrm>
              <a:off x="1094444" y="3127837"/>
              <a:ext cx="39687" cy="1587"/>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58" name="Line 99"/>
            <p:cNvSpPr>
              <a:spLocks noChangeShapeType="1"/>
            </p:cNvSpPr>
            <p:nvPr/>
          </p:nvSpPr>
          <p:spPr bwMode="auto">
            <a:xfrm>
              <a:off x="1094444" y="2969087"/>
              <a:ext cx="39687" cy="1587"/>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59" name="Line 100"/>
            <p:cNvSpPr>
              <a:spLocks noChangeShapeType="1"/>
            </p:cNvSpPr>
            <p:nvPr/>
          </p:nvSpPr>
          <p:spPr bwMode="auto">
            <a:xfrm>
              <a:off x="1094444" y="2810337"/>
              <a:ext cx="39687" cy="1587"/>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60" name="Line 101"/>
            <p:cNvSpPr>
              <a:spLocks noChangeShapeType="1"/>
            </p:cNvSpPr>
            <p:nvPr/>
          </p:nvSpPr>
          <p:spPr bwMode="auto">
            <a:xfrm>
              <a:off x="1094444" y="2665874"/>
              <a:ext cx="39687" cy="1588"/>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61" name="Line 102"/>
            <p:cNvSpPr>
              <a:spLocks noChangeShapeType="1"/>
            </p:cNvSpPr>
            <p:nvPr/>
          </p:nvSpPr>
          <p:spPr bwMode="auto">
            <a:xfrm>
              <a:off x="1094444" y="2505537"/>
              <a:ext cx="39687" cy="1587"/>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62" name="Line 103"/>
            <p:cNvSpPr>
              <a:spLocks noChangeShapeType="1"/>
            </p:cNvSpPr>
            <p:nvPr/>
          </p:nvSpPr>
          <p:spPr bwMode="auto">
            <a:xfrm>
              <a:off x="1094444" y="2346787"/>
              <a:ext cx="39687" cy="1587"/>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63" name="Line 104"/>
            <p:cNvSpPr>
              <a:spLocks noChangeShapeType="1"/>
            </p:cNvSpPr>
            <p:nvPr/>
          </p:nvSpPr>
          <p:spPr bwMode="auto">
            <a:xfrm>
              <a:off x="1094444" y="2188037"/>
              <a:ext cx="39687" cy="1587"/>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64" name="Line 105"/>
            <p:cNvSpPr>
              <a:spLocks noChangeShapeType="1"/>
            </p:cNvSpPr>
            <p:nvPr/>
          </p:nvSpPr>
          <p:spPr bwMode="auto">
            <a:xfrm>
              <a:off x="1094444" y="2029287"/>
              <a:ext cx="39687" cy="1587"/>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65" name="Line 106"/>
            <p:cNvSpPr>
              <a:spLocks noChangeShapeType="1"/>
            </p:cNvSpPr>
            <p:nvPr/>
          </p:nvSpPr>
          <p:spPr bwMode="auto">
            <a:xfrm>
              <a:off x="1094444" y="1884824"/>
              <a:ext cx="39687" cy="1588"/>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66" name="Line 107"/>
            <p:cNvSpPr>
              <a:spLocks noChangeShapeType="1"/>
            </p:cNvSpPr>
            <p:nvPr/>
          </p:nvSpPr>
          <p:spPr bwMode="auto">
            <a:xfrm>
              <a:off x="1094444" y="1726074"/>
              <a:ext cx="39687" cy="1588"/>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67" name="Line 108"/>
            <p:cNvSpPr>
              <a:spLocks noChangeShapeType="1"/>
            </p:cNvSpPr>
            <p:nvPr/>
          </p:nvSpPr>
          <p:spPr bwMode="auto">
            <a:xfrm flipV="1">
              <a:off x="1092856" y="1560974"/>
              <a:ext cx="41275" cy="1588"/>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68" name="Line 109"/>
            <p:cNvSpPr>
              <a:spLocks noChangeShapeType="1"/>
            </p:cNvSpPr>
            <p:nvPr/>
          </p:nvSpPr>
          <p:spPr bwMode="auto">
            <a:xfrm flipV="1">
              <a:off x="1086506" y="1402224"/>
              <a:ext cx="47625" cy="1588"/>
            </a:xfrm>
            <a:prstGeom prst="line">
              <a:avLst/>
            </a:prstGeom>
            <a:noFill/>
            <a:ln w="14288">
              <a:solidFill>
                <a:srgbClr val="FFFFFF"/>
              </a:solidFill>
              <a:round/>
              <a:headEnd/>
              <a:tailEnd/>
            </a:ln>
          </p:spPr>
          <p:txBody>
            <a:bodyPr>
              <a:prstTxWarp prst="textNoShape">
                <a:avLst/>
              </a:prstTxWarp>
            </a:bodyPr>
            <a:lstStyle/>
            <a:p>
              <a:endParaRPr lang="en-US">
                <a:solidFill>
                  <a:prstClr val="black"/>
                </a:solidFill>
                <a:latin typeface="Calibri"/>
              </a:endParaRPr>
            </a:p>
          </p:txBody>
        </p:sp>
        <p:sp>
          <p:nvSpPr>
            <p:cNvPr id="769" name="Line 110"/>
            <p:cNvSpPr>
              <a:spLocks noChangeShapeType="1"/>
            </p:cNvSpPr>
            <p:nvPr/>
          </p:nvSpPr>
          <p:spPr bwMode="auto">
            <a:xfrm>
              <a:off x="1056344" y="4369262"/>
              <a:ext cx="77787" cy="158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70" name="Line 111"/>
            <p:cNvSpPr>
              <a:spLocks noChangeShapeType="1"/>
            </p:cNvSpPr>
            <p:nvPr/>
          </p:nvSpPr>
          <p:spPr bwMode="auto">
            <a:xfrm>
              <a:off x="1056344" y="3748549"/>
              <a:ext cx="77787" cy="1588"/>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71" name="Line 112"/>
            <p:cNvSpPr>
              <a:spLocks noChangeShapeType="1"/>
            </p:cNvSpPr>
            <p:nvPr/>
          </p:nvSpPr>
          <p:spPr bwMode="auto">
            <a:xfrm>
              <a:off x="1056344" y="3127837"/>
              <a:ext cx="77787" cy="158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72" name="Line 113"/>
            <p:cNvSpPr>
              <a:spLocks noChangeShapeType="1"/>
            </p:cNvSpPr>
            <p:nvPr/>
          </p:nvSpPr>
          <p:spPr bwMode="auto">
            <a:xfrm>
              <a:off x="1056344" y="2505537"/>
              <a:ext cx="77787" cy="158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73" name="Line 114"/>
            <p:cNvSpPr>
              <a:spLocks noChangeShapeType="1"/>
            </p:cNvSpPr>
            <p:nvPr/>
          </p:nvSpPr>
          <p:spPr bwMode="auto">
            <a:xfrm>
              <a:off x="1056344" y="1884824"/>
              <a:ext cx="77787" cy="1588"/>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74" name="Line 115"/>
            <p:cNvSpPr>
              <a:spLocks noChangeShapeType="1"/>
            </p:cNvSpPr>
            <p:nvPr/>
          </p:nvSpPr>
          <p:spPr bwMode="auto">
            <a:xfrm flipV="1">
              <a:off x="1034119" y="1249824"/>
              <a:ext cx="100012" cy="1588"/>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75" name="Line 116"/>
            <p:cNvSpPr>
              <a:spLocks noChangeShapeType="1"/>
            </p:cNvSpPr>
            <p:nvPr/>
          </p:nvSpPr>
          <p:spPr bwMode="auto">
            <a:xfrm flipV="1">
              <a:off x="1134131" y="4369262"/>
              <a:ext cx="1588" cy="5873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76" name="Line 117"/>
            <p:cNvSpPr>
              <a:spLocks noChangeShapeType="1"/>
            </p:cNvSpPr>
            <p:nvPr/>
          </p:nvSpPr>
          <p:spPr bwMode="auto">
            <a:xfrm flipV="1">
              <a:off x="1259544" y="4369262"/>
              <a:ext cx="3175" cy="5873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77" name="Line 118"/>
            <p:cNvSpPr>
              <a:spLocks noChangeShapeType="1"/>
            </p:cNvSpPr>
            <p:nvPr/>
          </p:nvSpPr>
          <p:spPr bwMode="auto">
            <a:xfrm flipV="1">
              <a:off x="1404006" y="4369262"/>
              <a:ext cx="0" cy="5873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78" name="Line 119"/>
            <p:cNvSpPr>
              <a:spLocks noChangeShapeType="1"/>
            </p:cNvSpPr>
            <p:nvPr/>
          </p:nvSpPr>
          <p:spPr bwMode="auto">
            <a:xfrm flipV="1">
              <a:off x="1543706" y="4369262"/>
              <a:ext cx="1588" cy="5873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79" name="Line 120"/>
            <p:cNvSpPr>
              <a:spLocks noChangeShapeType="1"/>
            </p:cNvSpPr>
            <p:nvPr/>
          </p:nvSpPr>
          <p:spPr bwMode="auto">
            <a:xfrm flipV="1">
              <a:off x="1684994" y="4369262"/>
              <a:ext cx="1587" cy="5873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80" name="Line 121"/>
            <p:cNvSpPr>
              <a:spLocks noChangeShapeType="1"/>
            </p:cNvSpPr>
            <p:nvPr/>
          </p:nvSpPr>
          <p:spPr bwMode="auto">
            <a:xfrm flipV="1">
              <a:off x="1826281" y="4369262"/>
              <a:ext cx="1588" cy="5873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81" name="Line 122"/>
            <p:cNvSpPr>
              <a:spLocks noChangeShapeType="1"/>
            </p:cNvSpPr>
            <p:nvPr/>
          </p:nvSpPr>
          <p:spPr bwMode="auto">
            <a:xfrm flipV="1">
              <a:off x="1967569" y="4369262"/>
              <a:ext cx="1587" cy="5873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82" name="Line 123"/>
            <p:cNvSpPr>
              <a:spLocks noChangeShapeType="1"/>
            </p:cNvSpPr>
            <p:nvPr/>
          </p:nvSpPr>
          <p:spPr bwMode="auto">
            <a:xfrm flipV="1">
              <a:off x="2096156" y="4369262"/>
              <a:ext cx="1588" cy="5873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83" name="Line 124"/>
            <p:cNvSpPr>
              <a:spLocks noChangeShapeType="1"/>
            </p:cNvSpPr>
            <p:nvPr/>
          </p:nvSpPr>
          <p:spPr bwMode="auto">
            <a:xfrm flipV="1">
              <a:off x="2237444" y="4369262"/>
              <a:ext cx="1587" cy="5873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84" name="Line 125"/>
            <p:cNvSpPr>
              <a:spLocks noChangeShapeType="1"/>
            </p:cNvSpPr>
            <p:nvPr/>
          </p:nvSpPr>
          <p:spPr bwMode="auto">
            <a:xfrm flipV="1">
              <a:off x="2378731" y="4369262"/>
              <a:ext cx="1588" cy="5873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85" name="Line 126"/>
            <p:cNvSpPr>
              <a:spLocks noChangeShapeType="1"/>
            </p:cNvSpPr>
            <p:nvPr/>
          </p:nvSpPr>
          <p:spPr bwMode="auto">
            <a:xfrm flipV="1">
              <a:off x="2520019" y="4369262"/>
              <a:ext cx="1587" cy="5873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86" name="Line 127"/>
            <p:cNvSpPr>
              <a:spLocks noChangeShapeType="1"/>
            </p:cNvSpPr>
            <p:nvPr/>
          </p:nvSpPr>
          <p:spPr bwMode="auto">
            <a:xfrm flipV="1">
              <a:off x="2661306" y="4369262"/>
              <a:ext cx="0" cy="5873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87" name="Line 128"/>
            <p:cNvSpPr>
              <a:spLocks noChangeShapeType="1"/>
            </p:cNvSpPr>
            <p:nvPr/>
          </p:nvSpPr>
          <p:spPr bwMode="auto">
            <a:xfrm flipV="1">
              <a:off x="2788306" y="4369262"/>
              <a:ext cx="1588" cy="5873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88" name="Line 129"/>
            <p:cNvSpPr>
              <a:spLocks noChangeShapeType="1"/>
            </p:cNvSpPr>
            <p:nvPr/>
          </p:nvSpPr>
          <p:spPr bwMode="auto">
            <a:xfrm flipV="1">
              <a:off x="2929594" y="4369262"/>
              <a:ext cx="1587" cy="5873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89" name="Line 130"/>
            <p:cNvSpPr>
              <a:spLocks noChangeShapeType="1"/>
            </p:cNvSpPr>
            <p:nvPr/>
          </p:nvSpPr>
          <p:spPr bwMode="auto">
            <a:xfrm flipV="1">
              <a:off x="3070881" y="4369262"/>
              <a:ext cx="1588" cy="5873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90" name="Line 131"/>
            <p:cNvSpPr>
              <a:spLocks noChangeShapeType="1"/>
            </p:cNvSpPr>
            <p:nvPr/>
          </p:nvSpPr>
          <p:spPr bwMode="auto">
            <a:xfrm flipV="1">
              <a:off x="3212169" y="4369262"/>
              <a:ext cx="1587" cy="5873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91" name="Line 132"/>
            <p:cNvSpPr>
              <a:spLocks noChangeShapeType="1"/>
            </p:cNvSpPr>
            <p:nvPr/>
          </p:nvSpPr>
          <p:spPr bwMode="auto">
            <a:xfrm flipV="1">
              <a:off x="3353456" y="4369262"/>
              <a:ext cx="1588" cy="5873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92" name="Line 133"/>
            <p:cNvSpPr>
              <a:spLocks noChangeShapeType="1"/>
            </p:cNvSpPr>
            <p:nvPr/>
          </p:nvSpPr>
          <p:spPr bwMode="auto">
            <a:xfrm flipV="1">
              <a:off x="3482044" y="4369262"/>
              <a:ext cx="1587" cy="5873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93" name="Line 134"/>
            <p:cNvSpPr>
              <a:spLocks noChangeShapeType="1"/>
            </p:cNvSpPr>
            <p:nvPr/>
          </p:nvSpPr>
          <p:spPr bwMode="auto">
            <a:xfrm flipV="1">
              <a:off x="3623331" y="4369262"/>
              <a:ext cx="1588" cy="5873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94" name="Line 135"/>
            <p:cNvSpPr>
              <a:spLocks noChangeShapeType="1"/>
            </p:cNvSpPr>
            <p:nvPr/>
          </p:nvSpPr>
          <p:spPr bwMode="auto">
            <a:xfrm flipV="1">
              <a:off x="3764619" y="4369262"/>
              <a:ext cx="1587" cy="5873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95" name="Line 136"/>
            <p:cNvSpPr>
              <a:spLocks noChangeShapeType="1"/>
            </p:cNvSpPr>
            <p:nvPr/>
          </p:nvSpPr>
          <p:spPr bwMode="auto">
            <a:xfrm flipV="1">
              <a:off x="3905906" y="4369262"/>
              <a:ext cx="0" cy="58737"/>
            </a:xfrm>
            <a:prstGeom prst="line">
              <a:avLst/>
            </a:prstGeom>
            <a:noFill/>
            <a:ln w="14288">
              <a:solidFill>
                <a:schemeClr val="accent2"/>
              </a:solidFill>
              <a:round/>
              <a:headEnd/>
              <a:tailEnd/>
            </a:ln>
          </p:spPr>
          <p:txBody>
            <a:bodyPr>
              <a:prstTxWarp prst="textNoShape">
                <a:avLst/>
              </a:prstTxWarp>
            </a:bodyPr>
            <a:lstStyle/>
            <a:p>
              <a:endParaRPr lang="en-US">
                <a:solidFill>
                  <a:prstClr val="black"/>
                </a:solidFill>
                <a:latin typeface="Calibri"/>
              </a:endParaRPr>
            </a:p>
          </p:txBody>
        </p:sp>
        <p:sp>
          <p:nvSpPr>
            <p:cNvPr id="796" name="Line 137"/>
            <p:cNvSpPr>
              <a:spLocks noChangeShapeType="1"/>
            </p:cNvSpPr>
            <p:nvPr/>
          </p:nvSpPr>
          <p:spPr bwMode="auto">
            <a:xfrm flipV="1">
              <a:off x="1404006" y="4369262"/>
              <a:ext cx="0" cy="101600"/>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97" name="Line 138"/>
            <p:cNvSpPr>
              <a:spLocks noChangeShapeType="1"/>
            </p:cNvSpPr>
            <p:nvPr/>
          </p:nvSpPr>
          <p:spPr bwMode="auto">
            <a:xfrm flipV="1">
              <a:off x="1967569" y="4369262"/>
              <a:ext cx="1587" cy="101600"/>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98" name="Line 139"/>
            <p:cNvSpPr>
              <a:spLocks noChangeShapeType="1"/>
            </p:cNvSpPr>
            <p:nvPr/>
          </p:nvSpPr>
          <p:spPr bwMode="auto">
            <a:xfrm flipV="1">
              <a:off x="2520019" y="4369262"/>
              <a:ext cx="1587" cy="101600"/>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799" name="Line 140"/>
            <p:cNvSpPr>
              <a:spLocks noChangeShapeType="1"/>
            </p:cNvSpPr>
            <p:nvPr/>
          </p:nvSpPr>
          <p:spPr bwMode="auto">
            <a:xfrm flipV="1">
              <a:off x="3070881" y="4369262"/>
              <a:ext cx="1588" cy="101600"/>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800" name="Line 141"/>
            <p:cNvSpPr>
              <a:spLocks noChangeShapeType="1"/>
            </p:cNvSpPr>
            <p:nvPr/>
          </p:nvSpPr>
          <p:spPr bwMode="auto">
            <a:xfrm flipV="1">
              <a:off x="3623331" y="4369262"/>
              <a:ext cx="1588" cy="101600"/>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801" name="Line 142"/>
            <p:cNvSpPr>
              <a:spLocks noChangeShapeType="1"/>
            </p:cNvSpPr>
            <p:nvPr/>
          </p:nvSpPr>
          <p:spPr bwMode="auto">
            <a:xfrm flipV="1">
              <a:off x="1134131" y="1249824"/>
              <a:ext cx="1588" cy="3133725"/>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802" name="Line 143"/>
            <p:cNvSpPr>
              <a:spLocks noChangeShapeType="1"/>
            </p:cNvSpPr>
            <p:nvPr/>
          </p:nvSpPr>
          <p:spPr bwMode="auto">
            <a:xfrm>
              <a:off x="1121431" y="4369262"/>
              <a:ext cx="2784475" cy="1587"/>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803" name="Rectangle 144"/>
            <p:cNvSpPr>
              <a:spLocks noChangeArrowheads="1"/>
            </p:cNvSpPr>
            <p:nvPr/>
          </p:nvSpPr>
          <p:spPr bwMode="auto">
            <a:xfrm>
              <a:off x="1070631" y="4181937"/>
              <a:ext cx="90488" cy="101600"/>
            </a:xfrm>
            <a:prstGeom prst="rect">
              <a:avLst/>
            </a:prstGeom>
            <a:noFill/>
            <a:ln w="14288">
              <a:solidFill>
                <a:schemeClr val="tx1"/>
              </a:solidFill>
              <a:miter lim="800000"/>
              <a:headEnd/>
              <a:tailEnd/>
            </a:ln>
          </p:spPr>
          <p:txBody>
            <a:bodyPr>
              <a:prstTxWarp prst="textNoShape">
                <a:avLst/>
              </a:prstTxWarp>
            </a:bodyPr>
            <a:lstStyle/>
            <a:p>
              <a:endParaRPr lang="en-US" sz="1400">
                <a:solidFill>
                  <a:srgbClr val="C0504D"/>
                </a:solidFill>
                <a:latin typeface="Calibri"/>
              </a:endParaRPr>
            </a:p>
          </p:txBody>
        </p:sp>
        <p:sp>
          <p:nvSpPr>
            <p:cNvPr id="804" name="Rectangle 145"/>
            <p:cNvSpPr>
              <a:spLocks noChangeArrowheads="1"/>
            </p:cNvSpPr>
            <p:nvPr/>
          </p:nvSpPr>
          <p:spPr bwMode="auto">
            <a:xfrm>
              <a:off x="1146831" y="4326399"/>
              <a:ext cx="88900"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05" name="Rectangle 146"/>
            <p:cNvSpPr>
              <a:spLocks noChangeArrowheads="1"/>
            </p:cNvSpPr>
            <p:nvPr/>
          </p:nvSpPr>
          <p:spPr bwMode="auto">
            <a:xfrm>
              <a:off x="1110319" y="4326399"/>
              <a:ext cx="101600"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06" name="Rectangle 147"/>
            <p:cNvSpPr>
              <a:spLocks noChangeArrowheads="1"/>
            </p:cNvSpPr>
            <p:nvPr/>
          </p:nvSpPr>
          <p:spPr bwMode="auto">
            <a:xfrm>
              <a:off x="1197631" y="4326399"/>
              <a:ext cx="90488"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07" name="Rectangle 148"/>
            <p:cNvSpPr>
              <a:spLocks noChangeArrowheads="1"/>
            </p:cNvSpPr>
            <p:nvPr/>
          </p:nvSpPr>
          <p:spPr bwMode="auto">
            <a:xfrm>
              <a:off x="1197631" y="4312112"/>
              <a:ext cx="90488" cy="115887"/>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08" name="Rectangle 149"/>
            <p:cNvSpPr>
              <a:spLocks noChangeArrowheads="1"/>
            </p:cNvSpPr>
            <p:nvPr/>
          </p:nvSpPr>
          <p:spPr bwMode="auto">
            <a:xfrm>
              <a:off x="1262719" y="4326399"/>
              <a:ext cx="88900"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09" name="Rectangle 150"/>
            <p:cNvSpPr>
              <a:spLocks noChangeArrowheads="1"/>
            </p:cNvSpPr>
            <p:nvPr/>
          </p:nvSpPr>
          <p:spPr bwMode="auto">
            <a:xfrm>
              <a:off x="1250019" y="4312112"/>
              <a:ext cx="88900" cy="115887"/>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10" name="Rectangle 151"/>
            <p:cNvSpPr>
              <a:spLocks noChangeArrowheads="1"/>
            </p:cNvSpPr>
            <p:nvPr/>
          </p:nvSpPr>
          <p:spPr bwMode="auto">
            <a:xfrm>
              <a:off x="1313519" y="4312112"/>
              <a:ext cx="90487"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11" name="Rectangle 152"/>
            <p:cNvSpPr>
              <a:spLocks noChangeArrowheads="1"/>
            </p:cNvSpPr>
            <p:nvPr/>
          </p:nvSpPr>
          <p:spPr bwMode="auto">
            <a:xfrm>
              <a:off x="1284944" y="4297824"/>
              <a:ext cx="104775" cy="115888"/>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12" name="Rectangle 153"/>
            <p:cNvSpPr>
              <a:spLocks noChangeArrowheads="1"/>
            </p:cNvSpPr>
            <p:nvPr/>
          </p:nvSpPr>
          <p:spPr bwMode="auto">
            <a:xfrm>
              <a:off x="1364319" y="4283537"/>
              <a:ext cx="90487" cy="100012"/>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13" name="Rectangle 154"/>
            <p:cNvSpPr>
              <a:spLocks noChangeArrowheads="1"/>
            </p:cNvSpPr>
            <p:nvPr/>
          </p:nvSpPr>
          <p:spPr bwMode="auto">
            <a:xfrm>
              <a:off x="1405594" y="4181937"/>
              <a:ext cx="88900" cy="101600"/>
            </a:xfrm>
            <a:prstGeom prst="rect">
              <a:avLst/>
            </a:prstGeom>
            <a:noFill/>
            <a:ln w="14288">
              <a:solidFill>
                <a:schemeClr val="tx1"/>
              </a:solidFill>
              <a:miter lim="800000"/>
              <a:headEnd/>
              <a:tailEnd/>
            </a:ln>
          </p:spPr>
          <p:txBody>
            <a:bodyPr>
              <a:prstTxWarp prst="textNoShape">
                <a:avLst/>
              </a:prstTxWarp>
            </a:bodyPr>
            <a:lstStyle/>
            <a:p>
              <a:endParaRPr lang="en-US" sz="1400">
                <a:solidFill>
                  <a:srgbClr val="C0504D"/>
                </a:solidFill>
                <a:latin typeface="Calibri"/>
              </a:endParaRPr>
            </a:p>
          </p:txBody>
        </p:sp>
        <p:sp>
          <p:nvSpPr>
            <p:cNvPr id="814" name="Rectangle 155"/>
            <p:cNvSpPr>
              <a:spLocks noChangeArrowheads="1"/>
            </p:cNvSpPr>
            <p:nvPr/>
          </p:nvSpPr>
          <p:spPr bwMode="auto">
            <a:xfrm>
              <a:off x="1456394" y="3994612"/>
              <a:ext cx="88900" cy="100012"/>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15" name="Rectangle 156"/>
            <p:cNvSpPr>
              <a:spLocks noChangeArrowheads="1"/>
            </p:cNvSpPr>
            <p:nvPr/>
          </p:nvSpPr>
          <p:spPr bwMode="auto">
            <a:xfrm>
              <a:off x="1507194" y="3661237"/>
              <a:ext cx="88900"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16" name="Rectangle 157"/>
            <p:cNvSpPr>
              <a:spLocks noChangeArrowheads="1"/>
            </p:cNvSpPr>
            <p:nvPr/>
          </p:nvSpPr>
          <p:spPr bwMode="auto">
            <a:xfrm>
              <a:off x="1570694" y="3184987"/>
              <a:ext cx="90487"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17" name="Rectangle 158"/>
            <p:cNvSpPr>
              <a:spLocks noChangeArrowheads="1"/>
            </p:cNvSpPr>
            <p:nvPr/>
          </p:nvSpPr>
          <p:spPr bwMode="auto">
            <a:xfrm>
              <a:off x="1621494" y="2635712"/>
              <a:ext cx="90487" cy="115887"/>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18" name="Rectangle 159"/>
            <p:cNvSpPr>
              <a:spLocks noChangeArrowheads="1"/>
            </p:cNvSpPr>
            <p:nvPr/>
          </p:nvSpPr>
          <p:spPr bwMode="auto">
            <a:xfrm>
              <a:off x="1673881" y="2173749"/>
              <a:ext cx="90488"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19" name="Rectangle 160"/>
            <p:cNvSpPr>
              <a:spLocks noChangeArrowheads="1"/>
            </p:cNvSpPr>
            <p:nvPr/>
          </p:nvSpPr>
          <p:spPr bwMode="auto">
            <a:xfrm>
              <a:off x="1737381" y="1870537"/>
              <a:ext cx="90488" cy="115887"/>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20" name="Rectangle 161"/>
            <p:cNvSpPr>
              <a:spLocks noChangeArrowheads="1"/>
            </p:cNvSpPr>
            <p:nvPr/>
          </p:nvSpPr>
          <p:spPr bwMode="auto">
            <a:xfrm>
              <a:off x="1789769" y="1827674"/>
              <a:ext cx="88900" cy="100013"/>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21" name="Rectangle 162"/>
            <p:cNvSpPr>
              <a:spLocks noChangeArrowheads="1"/>
            </p:cNvSpPr>
            <p:nvPr/>
          </p:nvSpPr>
          <p:spPr bwMode="auto">
            <a:xfrm>
              <a:off x="1840569" y="1913399"/>
              <a:ext cx="90487" cy="115888"/>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22" name="Rectangle 163"/>
            <p:cNvSpPr>
              <a:spLocks noChangeArrowheads="1"/>
            </p:cNvSpPr>
            <p:nvPr/>
          </p:nvSpPr>
          <p:spPr bwMode="auto">
            <a:xfrm>
              <a:off x="1905656" y="2130887"/>
              <a:ext cx="88900"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23" name="Rectangle 164"/>
            <p:cNvSpPr>
              <a:spLocks noChangeArrowheads="1"/>
            </p:cNvSpPr>
            <p:nvPr/>
          </p:nvSpPr>
          <p:spPr bwMode="auto">
            <a:xfrm>
              <a:off x="1956456" y="2434099"/>
              <a:ext cx="90488"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24" name="Rectangle 165"/>
            <p:cNvSpPr>
              <a:spLocks noChangeArrowheads="1"/>
            </p:cNvSpPr>
            <p:nvPr/>
          </p:nvSpPr>
          <p:spPr bwMode="auto">
            <a:xfrm>
              <a:off x="2007256" y="2694449"/>
              <a:ext cx="90488" cy="115888"/>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25" name="Rectangle 166"/>
            <p:cNvSpPr>
              <a:spLocks noChangeArrowheads="1"/>
            </p:cNvSpPr>
            <p:nvPr/>
          </p:nvSpPr>
          <p:spPr bwMode="auto">
            <a:xfrm>
              <a:off x="2059644" y="2997662"/>
              <a:ext cx="103187"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26" name="Rectangle 167"/>
            <p:cNvSpPr>
              <a:spLocks noChangeArrowheads="1"/>
            </p:cNvSpPr>
            <p:nvPr/>
          </p:nvSpPr>
          <p:spPr bwMode="auto">
            <a:xfrm>
              <a:off x="2123144" y="3184987"/>
              <a:ext cx="90487" cy="115887"/>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27" name="Rectangle 168"/>
            <p:cNvSpPr>
              <a:spLocks noChangeArrowheads="1"/>
            </p:cNvSpPr>
            <p:nvPr/>
          </p:nvSpPr>
          <p:spPr bwMode="auto">
            <a:xfrm>
              <a:off x="2175531" y="3388187"/>
              <a:ext cx="88900" cy="1143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28" name="Rectangle 169"/>
            <p:cNvSpPr>
              <a:spLocks noChangeArrowheads="1"/>
            </p:cNvSpPr>
            <p:nvPr/>
          </p:nvSpPr>
          <p:spPr bwMode="auto">
            <a:xfrm>
              <a:off x="2226331" y="3604087"/>
              <a:ext cx="103188"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29" name="Rectangle 170"/>
            <p:cNvSpPr>
              <a:spLocks noChangeArrowheads="1"/>
            </p:cNvSpPr>
            <p:nvPr/>
          </p:nvSpPr>
          <p:spPr bwMode="auto">
            <a:xfrm>
              <a:off x="2289831" y="3762837"/>
              <a:ext cx="90488"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30" name="Rectangle 171"/>
            <p:cNvSpPr>
              <a:spLocks noChangeArrowheads="1"/>
            </p:cNvSpPr>
            <p:nvPr/>
          </p:nvSpPr>
          <p:spPr bwMode="auto">
            <a:xfrm>
              <a:off x="2342219" y="3878724"/>
              <a:ext cx="90487"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31" name="Rectangle 172"/>
            <p:cNvSpPr>
              <a:spLocks noChangeArrowheads="1"/>
            </p:cNvSpPr>
            <p:nvPr/>
          </p:nvSpPr>
          <p:spPr bwMode="auto">
            <a:xfrm>
              <a:off x="2393019" y="3966037"/>
              <a:ext cx="90487" cy="100012"/>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32" name="Rectangle 173"/>
            <p:cNvSpPr>
              <a:spLocks noChangeArrowheads="1"/>
            </p:cNvSpPr>
            <p:nvPr/>
          </p:nvSpPr>
          <p:spPr bwMode="auto">
            <a:xfrm>
              <a:off x="2458106" y="4051762"/>
              <a:ext cx="88900"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33" name="Rectangle 174"/>
            <p:cNvSpPr>
              <a:spLocks noChangeArrowheads="1"/>
            </p:cNvSpPr>
            <p:nvPr/>
          </p:nvSpPr>
          <p:spPr bwMode="auto">
            <a:xfrm>
              <a:off x="2508906" y="4094624"/>
              <a:ext cx="90488" cy="115888"/>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34" name="Rectangle 175"/>
            <p:cNvSpPr>
              <a:spLocks noChangeArrowheads="1"/>
            </p:cNvSpPr>
            <p:nvPr/>
          </p:nvSpPr>
          <p:spPr bwMode="auto">
            <a:xfrm>
              <a:off x="2561294" y="4167649"/>
              <a:ext cx="88900"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35" name="Rectangle 176"/>
            <p:cNvSpPr>
              <a:spLocks noChangeArrowheads="1"/>
            </p:cNvSpPr>
            <p:nvPr/>
          </p:nvSpPr>
          <p:spPr bwMode="auto">
            <a:xfrm>
              <a:off x="2624794" y="4196224"/>
              <a:ext cx="88900" cy="115888"/>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36" name="Rectangle 177"/>
            <p:cNvSpPr>
              <a:spLocks noChangeArrowheads="1"/>
            </p:cNvSpPr>
            <p:nvPr/>
          </p:nvSpPr>
          <p:spPr bwMode="auto">
            <a:xfrm>
              <a:off x="2675594" y="4224799"/>
              <a:ext cx="88900" cy="115888"/>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37" name="Rectangle 178"/>
            <p:cNvSpPr>
              <a:spLocks noChangeArrowheads="1"/>
            </p:cNvSpPr>
            <p:nvPr/>
          </p:nvSpPr>
          <p:spPr bwMode="auto">
            <a:xfrm>
              <a:off x="2726394" y="4239087"/>
              <a:ext cx="88900" cy="115887"/>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38" name="Rectangle 179"/>
            <p:cNvSpPr>
              <a:spLocks noChangeArrowheads="1"/>
            </p:cNvSpPr>
            <p:nvPr/>
          </p:nvSpPr>
          <p:spPr bwMode="auto">
            <a:xfrm>
              <a:off x="2813706" y="4269249"/>
              <a:ext cx="90488" cy="100013"/>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39" name="Rectangle 180"/>
            <p:cNvSpPr>
              <a:spLocks noChangeArrowheads="1"/>
            </p:cNvSpPr>
            <p:nvPr/>
          </p:nvSpPr>
          <p:spPr bwMode="auto">
            <a:xfrm>
              <a:off x="2866094" y="4283537"/>
              <a:ext cx="88900" cy="100012"/>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40" name="Rectangle 181"/>
            <p:cNvSpPr>
              <a:spLocks noChangeArrowheads="1"/>
            </p:cNvSpPr>
            <p:nvPr/>
          </p:nvSpPr>
          <p:spPr bwMode="auto">
            <a:xfrm>
              <a:off x="2916894" y="4297824"/>
              <a:ext cx="90487"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41" name="Rectangle 182"/>
            <p:cNvSpPr>
              <a:spLocks noChangeArrowheads="1"/>
            </p:cNvSpPr>
            <p:nvPr/>
          </p:nvSpPr>
          <p:spPr bwMode="auto">
            <a:xfrm>
              <a:off x="2980394" y="4297824"/>
              <a:ext cx="90487" cy="115888"/>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42" name="Rectangle 183"/>
            <p:cNvSpPr>
              <a:spLocks noChangeArrowheads="1"/>
            </p:cNvSpPr>
            <p:nvPr/>
          </p:nvSpPr>
          <p:spPr bwMode="auto">
            <a:xfrm>
              <a:off x="2967694" y="4297824"/>
              <a:ext cx="90487"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43" name="Rectangle 184"/>
            <p:cNvSpPr>
              <a:spLocks noChangeArrowheads="1"/>
            </p:cNvSpPr>
            <p:nvPr/>
          </p:nvSpPr>
          <p:spPr bwMode="auto">
            <a:xfrm>
              <a:off x="3032781" y="4297824"/>
              <a:ext cx="90488" cy="115888"/>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44" name="Rectangle 185"/>
            <p:cNvSpPr>
              <a:spLocks noChangeArrowheads="1"/>
            </p:cNvSpPr>
            <p:nvPr/>
          </p:nvSpPr>
          <p:spPr bwMode="auto">
            <a:xfrm>
              <a:off x="3020081" y="4297824"/>
              <a:ext cx="103188"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45" name="Rectangle 186"/>
            <p:cNvSpPr>
              <a:spLocks noChangeArrowheads="1"/>
            </p:cNvSpPr>
            <p:nvPr/>
          </p:nvSpPr>
          <p:spPr bwMode="auto">
            <a:xfrm>
              <a:off x="3083581" y="4312112"/>
              <a:ext cx="90488"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46" name="Rectangle 187"/>
            <p:cNvSpPr>
              <a:spLocks noChangeArrowheads="1"/>
            </p:cNvSpPr>
            <p:nvPr/>
          </p:nvSpPr>
          <p:spPr bwMode="auto">
            <a:xfrm>
              <a:off x="3083581" y="4297824"/>
              <a:ext cx="90488" cy="115888"/>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47" name="Rectangle 188"/>
            <p:cNvSpPr>
              <a:spLocks noChangeArrowheads="1"/>
            </p:cNvSpPr>
            <p:nvPr/>
          </p:nvSpPr>
          <p:spPr bwMode="auto">
            <a:xfrm>
              <a:off x="3148669" y="4312112"/>
              <a:ext cx="88900" cy="115887"/>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48" name="Rectangle 189"/>
            <p:cNvSpPr>
              <a:spLocks noChangeArrowheads="1"/>
            </p:cNvSpPr>
            <p:nvPr/>
          </p:nvSpPr>
          <p:spPr bwMode="auto">
            <a:xfrm>
              <a:off x="3120094" y="4312112"/>
              <a:ext cx="88900"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49" name="Rectangle 190"/>
            <p:cNvSpPr>
              <a:spLocks noChangeArrowheads="1"/>
            </p:cNvSpPr>
            <p:nvPr/>
          </p:nvSpPr>
          <p:spPr bwMode="auto">
            <a:xfrm>
              <a:off x="3199469" y="4312112"/>
              <a:ext cx="90487" cy="115887"/>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50" name="Rectangle 191"/>
            <p:cNvSpPr>
              <a:spLocks noChangeArrowheads="1"/>
            </p:cNvSpPr>
            <p:nvPr/>
          </p:nvSpPr>
          <p:spPr bwMode="auto">
            <a:xfrm>
              <a:off x="3186769" y="4312112"/>
              <a:ext cx="103187"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51" name="Rectangle 192"/>
            <p:cNvSpPr>
              <a:spLocks noChangeArrowheads="1"/>
            </p:cNvSpPr>
            <p:nvPr/>
          </p:nvSpPr>
          <p:spPr bwMode="auto">
            <a:xfrm>
              <a:off x="3250269" y="4326399"/>
              <a:ext cx="90487"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52" name="Rectangle 193"/>
            <p:cNvSpPr>
              <a:spLocks noChangeArrowheads="1"/>
            </p:cNvSpPr>
            <p:nvPr/>
          </p:nvSpPr>
          <p:spPr bwMode="auto">
            <a:xfrm>
              <a:off x="3234394" y="4312112"/>
              <a:ext cx="90487" cy="115887"/>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53" name="Rectangle 194"/>
            <p:cNvSpPr>
              <a:spLocks noChangeArrowheads="1"/>
            </p:cNvSpPr>
            <p:nvPr/>
          </p:nvSpPr>
          <p:spPr bwMode="auto">
            <a:xfrm>
              <a:off x="3315356" y="4326399"/>
              <a:ext cx="90488"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54" name="Rectangle 195"/>
            <p:cNvSpPr>
              <a:spLocks noChangeArrowheads="1"/>
            </p:cNvSpPr>
            <p:nvPr/>
          </p:nvSpPr>
          <p:spPr bwMode="auto">
            <a:xfrm>
              <a:off x="3302656" y="4312112"/>
              <a:ext cx="90488"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55" name="Rectangle 196"/>
            <p:cNvSpPr>
              <a:spLocks noChangeArrowheads="1"/>
            </p:cNvSpPr>
            <p:nvPr/>
          </p:nvSpPr>
          <p:spPr bwMode="auto">
            <a:xfrm>
              <a:off x="3366156" y="4326399"/>
              <a:ext cx="90488"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56" name="Rectangle 197"/>
            <p:cNvSpPr>
              <a:spLocks noChangeArrowheads="1"/>
            </p:cNvSpPr>
            <p:nvPr/>
          </p:nvSpPr>
          <p:spPr bwMode="auto">
            <a:xfrm>
              <a:off x="3337581" y="4312112"/>
              <a:ext cx="103188" cy="115887"/>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57" name="Rectangle 198"/>
            <p:cNvSpPr>
              <a:spLocks noChangeArrowheads="1"/>
            </p:cNvSpPr>
            <p:nvPr/>
          </p:nvSpPr>
          <p:spPr bwMode="auto">
            <a:xfrm>
              <a:off x="3418544" y="4326399"/>
              <a:ext cx="88900"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58" name="Rectangle 199"/>
            <p:cNvSpPr>
              <a:spLocks noChangeArrowheads="1"/>
            </p:cNvSpPr>
            <p:nvPr/>
          </p:nvSpPr>
          <p:spPr bwMode="auto">
            <a:xfrm>
              <a:off x="3402669" y="4312112"/>
              <a:ext cx="88900" cy="115887"/>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59" name="Rectangle 200"/>
            <p:cNvSpPr>
              <a:spLocks noChangeArrowheads="1"/>
            </p:cNvSpPr>
            <p:nvPr/>
          </p:nvSpPr>
          <p:spPr bwMode="auto">
            <a:xfrm>
              <a:off x="3469344" y="4326399"/>
              <a:ext cx="103187" cy="115888"/>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60" name="Rectangle 201"/>
            <p:cNvSpPr>
              <a:spLocks noChangeArrowheads="1"/>
            </p:cNvSpPr>
            <p:nvPr/>
          </p:nvSpPr>
          <p:spPr bwMode="auto">
            <a:xfrm>
              <a:off x="3469344" y="4326399"/>
              <a:ext cx="90487"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61" name="Rectangle 202"/>
            <p:cNvSpPr>
              <a:spLocks noChangeArrowheads="1"/>
            </p:cNvSpPr>
            <p:nvPr/>
          </p:nvSpPr>
          <p:spPr bwMode="auto">
            <a:xfrm>
              <a:off x="3534431" y="4326399"/>
              <a:ext cx="88900"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62" name="Rectangle 203"/>
            <p:cNvSpPr>
              <a:spLocks noChangeArrowheads="1"/>
            </p:cNvSpPr>
            <p:nvPr/>
          </p:nvSpPr>
          <p:spPr bwMode="auto">
            <a:xfrm>
              <a:off x="3521731" y="4326399"/>
              <a:ext cx="88900"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63" name="Rectangle 204"/>
            <p:cNvSpPr>
              <a:spLocks noChangeArrowheads="1"/>
            </p:cNvSpPr>
            <p:nvPr/>
          </p:nvSpPr>
          <p:spPr bwMode="auto">
            <a:xfrm>
              <a:off x="3585231" y="4326399"/>
              <a:ext cx="90488"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64" name="Rectangle 205"/>
            <p:cNvSpPr>
              <a:spLocks noChangeArrowheads="1"/>
            </p:cNvSpPr>
            <p:nvPr/>
          </p:nvSpPr>
          <p:spPr bwMode="auto">
            <a:xfrm>
              <a:off x="3563006" y="4326399"/>
              <a:ext cx="103188"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65" name="Rectangle 206"/>
            <p:cNvSpPr>
              <a:spLocks noChangeArrowheads="1"/>
            </p:cNvSpPr>
            <p:nvPr/>
          </p:nvSpPr>
          <p:spPr bwMode="auto">
            <a:xfrm>
              <a:off x="3636031" y="4326399"/>
              <a:ext cx="103188"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66" name="Rectangle 207"/>
            <p:cNvSpPr>
              <a:spLocks noChangeArrowheads="1"/>
            </p:cNvSpPr>
            <p:nvPr/>
          </p:nvSpPr>
          <p:spPr bwMode="auto">
            <a:xfrm>
              <a:off x="3636031" y="4326399"/>
              <a:ext cx="90488"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67" name="Rectangle 208"/>
            <p:cNvSpPr>
              <a:spLocks noChangeArrowheads="1"/>
            </p:cNvSpPr>
            <p:nvPr/>
          </p:nvSpPr>
          <p:spPr bwMode="auto">
            <a:xfrm>
              <a:off x="3701119" y="4326399"/>
              <a:ext cx="90487" cy="115888"/>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68" name="Rectangle 209"/>
            <p:cNvSpPr>
              <a:spLocks noChangeArrowheads="1"/>
            </p:cNvSpPr>
            <p:nvPr/>
          </p:nvSpPr>
          <p:spPr bwMode="auto">
            <a:xfrm>
              <a:off x="3688419" y="4326399"/>
              <a:ext cx="88900"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69" name="Rectangle 210"/>
            <p:cNvSpPr>
              <a:spLocks noChangeArrowheads="1"/>
            </p:cNvSpPr>
            <p:nvPr/>
          </p:nvSpPr>
          <p:spPr bwMode="auto">
            <a:xfrm>
              <a:off x="3751919" y="4326399"/>
              <a:ext cx="90487"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70" name="Rectangle 211"/>
            <p:cNvSpPr>
              <a:spLocks noChangeArrowheads="1"/>
            </p:cNvSpPr>
            <p:nvPr/>
          </p:nvSpPr>
          <p:spPr bwMode="auto">
            <a:xfrm>
              <a:off x="3739219" y="4326399"/>
              <a:ext cx="103187"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71" name="Rectangle 212"/>
            <p:cNvSpPr>
              <a:spLocks noChangeArrowheads="1"/>
            </p:cNvSpPr>
            <p:nvPr/>
          </p:nvSpPr>
          <p:spPr bwMode="auto">
            <a:xfrm>
              <a:off x="3804306" y="4335924"/>
              <a:ext cx="88900" cy="115888"/>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72" name="Rectangle 213"/>
            <p:cNvSpPr>
              <a:spLocks noChangeArrowheads="1"/>
            </p:cNvSpPr>
            <p:nvPr/>
          </p:nvSpPr>
          <p:spPr bwMode="auto">
            <a:xfrm>
              <a:off x="3804306" y="4326399"/>
              <a:ext cx="88900" cy="101600"/>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73" name="Rectangle 214"/>
            <p:cNvSpPr>
              <a:spLocks noChangeArrowheads="1"/>
            </p:cNvSpPr>
            <p:nvPr/>
          </p:nvSpPr>
          <p:spPr bwMode="auto">
            <a:xfrm>
              <a:off x="3867806" y="4283537"/>
              <a:ext cx="88900" cy="115887"/>
            </a:xfrm>
            <a:prstGeom prst="rect">
              <a:avLst/>
            </a:prstGeom>
            <a:noFill/>
            <a:ln w="14288">
              <a:solidFill>
                <a:schemeClr val="tx1"/>
              </a:solidFill>
              <a:miter lim="800000"/>
              <a:headEnd/>
              <a:tailEnd/>
            </a:ln>
          </p:spPr>
          <p:txBody>
            <a:bodyPr>
              <a:prstTxWarp prst="textNoShape">
                <a:avLst/>
              </a:prstTxWarp>
            </a:bodyPr>
            <a:lstStyle/>
            <a:p>
              <a:endParaRPr lang="en-US">
                <a:solidFill>
                  <a:prstClr val="black"/>
                </a:solidFill>
                <a:latin typeface="Calibri"/>
              </a:endParaRPr>
            </a:p>
          </p:txBody>
        </p:sp>
        <p:sp>
          <p:nvSpPr>
            <p:cNvPr id="874" name="Freeform 215"/>
            <p:cNvSpPr>
              <a:spLocks/>
            </p:cNvSpPr>
            <p:nvPr/>
          </p:nvSpPr>
          <p:spPr bwMode="auto">
            <a:xfrm>
              <a:off x="1134131" y="1913399"/>
              <a:ext cx="2771775" cy="2455863"/>
            </a:xfrm>
            <a:custGeom>
              <a:avLst/>
              <a:gdLst>
                <a:gd name="T0" fmla="*/ 2147483647 w 1964"/>
                <a:gd name="T1" fmla="*/ 2147483647 h 1547"/>
                <a:gd name="T2" fmla="*/ 2147483647 w 1964"/>
                <a:gd name="T3" fmla="*/ 2147483647 h 1547"/>
                <a:gd name="T4" fmla="*/ 2147483647 w 1964"/>
                <a:gd name="T5" fmla="*/ 2147483647 h 1547"/>
                <a:gd name="T6" fmla="*/ 2147483647 w 1964"/>
                <a:gd name="T7" fmla="*/ 2147483647 h 1547"/>
                <a:gd name="T8" fmla="*/ 2147483647 w 1964"/>
                <a:gd name="T9" fmla="*/ 2147483647 h 1547"/>
                <a:gd name="T10" fmla="*/ 2147483647 w 1964"/>
                <a:gd name="T11" fmla="*/ 2147483647 h 1547"/>
                <a:gd name="T12" fmla="*/ 2147483647 w 1964"/>
                <a:gd name="T13" fmla="*/ 2147483647 h 1547"/>
                <a:gd name="T14" fmla="*/ 2147483647 w 1964"/>
                <a:gd name="T15" fmla="*/ 2147483647 h 1547"/>
                <a:gd name="T16" fmla="*/ 2147483647 w 1964"/>
                <a:gd name="T17" fmla="*/ 2147483647 h 1547"/>
                <a:gd name="T18" fmla="*/ 2147483647 w 1964"/>
                <a:gd name="T19" fmla="*/ 2147483647 h 1547"/>
                <a:gd name="T20" fmla="*/ 2147483647 w 1964"/>
                <a:gd name="T21" fmla="*/ 2147483647 h 1547"/>
                <a:gd name="T22" fmla="*/ 2147483647 w 1964"/>
                <a:gd name="T23" fmla="*/ 2147483647 h 1547"/>
                <a:gd name="T24" fmla="*/ 2147483647 w 1964"/>
                <a:gd name="T25" fmla="*/ 2147483647 h 1547"/>
                <a:gd name="T26" fmla="*/ 2147483647 w 1964"/>
                <a:gd name="T27" fmla="*/ 2147483647 h 1547"/>
                <a:gd name="T28" fmla="*/ 2147483647 w 1964"/>
                <a:gd name="T29" fmla="*/ 2147483647 h 1547"/>
                <a:gd name="T30" fmla="*/ 2147483647 w 1964"/>
                <a:gd name="T31" fmla="*/ 2147483647 h 1547"/>
                <a:gd name="T32" fmla="*/ 2147483647 w 1964"/>
                <a:gd name="T33" fmla="*/ 2147483647 h 1547"/>
                <a:gd name="T34" fmla="*/ 2147483647 w 1964"/>
                <a:gd name="T35" fmla="*/ 2147483647 h 1547"/>
                <a:gd name="T36" fmla="*/ 2147483647 w 1964"/>
                <a:gd name="T37" fmla="*/ 2147483647 h 1547"/>
                <a:gd name="T38" fmla="*/ 2147483647 w 1964"/>
                <a:gd name="T39" fmla="*/ 2147483647 h 1547"/>
                <a:gd name="T40" fmla="*/ 2147483647 w 1964"/>
                <a:gd name="T41" fmla="*/ 2147483647 h 1547"/>
                <a:gd name="T42" fmla="*/ 2147483647 w 1964"/>
                <a:gd name="T43" fmla="*/ 2147483647 h 1547"/>
                <a:gd name="T44" fmla="*/ 2147483647 w 1964"/>
                <a:gd name="T45" fmla="*/ 2147483647 h 1547"/>
                <a:gd name="T46" fmla="*/ 2147483647 w 1964"/>
                <a:gd name="T47" fmla="*/ 2147483647 h 1547"/>
                <a:gd name="T48" fmla="*/ 2147483647 w 1964"/>
                <a:gd name="T49" fmla="*/ 2147483647 h 1547"/>
                <a:gd name="T50" fmla="*/ 2147483647 w 1964"/>
                <a:gd name="T51" fmla="*/ 2147483647 h 1547"/>
                <a:gd name="T52" fmla="*/ 2147483647 w 1964"/>
                <a:gd name="T53" fmla="*/ 2147483647 h 1547"/>
                <a:gd name="T54" fmla="*/ 2147483647 w 1964"/>
                <a:gd name="T55" fmla="*/ 2147483647 h 1547"/>
                <a:gd name="T56" fmla="*/ 2147483647 w 1964"/>
                <a:gd name="T57" fmla="*/ 2147483647 h 1547"/>
                <a:gd name="T58" fmla="*/ 2147483647 w 1964"/>
                <a:gd name="T59" fmla="*/ 2147483647 h 1547"/>
                <a:gd name="T60" fmla="*/ 2147483647 w 1964"/>
                <a:gd name="T61" fmla="*/ 2147483647 h 1547"/>
                <a:gd name="T62" fmla="*/ 2147483647 w 1964"/>
                <a:gd name="T63" fmla="*/ 2147483647 h 1547"/>
                <a:gd name="T64" fmla="*/ 2147483647 w 1964"/>
                <a:gd name="T65" fmla="*/ 2147483647 h 1547"/>
                <a:gd name="T66" fmla="*/ 2147483647 w 1964"/>
                <a:gd name="T67" fmla="*/ 2147483647 h 1547"/>
                <a:gd name="T68" fmla="*/ 2147483647 w 1964"/>
                <a:gd name="T69" fmla="*/ 2147483647 h 1547"/>
                <a:gd name="T70" fmla="*/ 2147483647 w 1964"/>
                <a:gd name="T71" fmla="*/ 2147483647 h 1547"/>
                <a:gd name="T72" fmla="*/ 2147483647 w 1964"/>
                <a:gd name="T73" fmla="*/ 2147483647 h 1547"/>
                <a:gd name="T74" fmla="*/ 2147483647 w 1964"/>
                <a:gd name="T75" fmla="*/ 0 h 1547"/>
                <a:gd name="T76" fmla="*/ 2147483647 w 1964"/>
                <a:gd name="T77" fmla="*/ 2147483647 h 1547"/>
                <a:gd name="T78" fmla="*/ 2147483647 w 1964"/>
                <a:gd name="T79" fmla="*/ 2147483647 h 1547"/>
                <a:gd name="T80" fmla="*/ 2147483647 w 1964"/>
                <a:gd name="T81" fmla="*/ 2147483647 h 1547"/>
                <a:gd name="T82" fmla="*/ 2147483647 w 1964"/>
                <a:gd name="T83" fmla="*/ 2147483647 h 1547"/>
                <a:gd name="T84" fmla="*/ 2147483647 w 1964"/>
                <a:gd name="T85" fmla="*/ 2147483647 h 1547"/>
                <a:gd name="T86" fmla="*/ 2147483647 w 1964"/>
                <a:gd name="T87" fmla="*/ 2147483647 h 1547"/>
                <a:gd name="T88" fmla="*/ 2147483647 w 1964"/>
                <a:gd name="T89" fmla="*/ 2147483647 h 1547"/>
                <a:gd name="T90" fmla="*/ 2147483647 w 1964"/>
                <a:gd name="T91" fmla="*/ 2147483647 h 1547"/>
                <a:gd name="T92" fmla="*/ 2147483647 w 1964"/>
                <a:gd name="T93" fmla="*/ 2147483647 h 1547"/>
                <a:gd name="T94" fmla="*/ 2147483647 w 1964"/>
                <a:gd name="T95" fmla="*/ 2147483647 h 1547"/>
                <a:gd name="T96" fmla="*/ 2147483647 w 1964"/>
                <a:gd name="T97" fmla="*/ 2147483647 h 1547"/>
                <a:gd name="T98" fmla="*/ 2147483647 w 1964"/>
                <a:gd name="T99" fmla="*/ 2147483647 h 1547"/>
                <a:gd name="T100" fmla="*/ 0 w 1964"/>
                <a:gd name="T101" fmla="*/ 2147483647 h 154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64"/>
                <a:gd name="T154" fmla="*/ 0 h 1547"/>
                <a:gd name="T155" fmla="*/ 1964 w 1964"/>
                <a:gd name="T156" fmla="*/ 1547 h 154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64" h="1547">
                  <a:moveTo>
                    <a:pt x="1964" y="1547"/>
                  </a:moveTo>
                  <a:lnTo>
                    <a:pt x="1919" y="1547"/>
                  </a:lnTo>
                  <a:lnTo>
                    <a:pt x="1883" y="1547"/>
                  </a:lnTo>
                  <a:lnTo>
                    <a:pt x="1846" y="1547"/>
                  </a:lnTo>
                  <a:lnTo>
                    <a:pt x="1801" y="1547"/>
                  </a:lnTo>
                  <a:lnTo>
                    <a:pt x="1764" y="1547"/>
                  </a:lnTo>
                  <a:lnTo>
                    <a:pt x="1728" y="1547"/>
                  </a:lnTo>
                  <a:lnTo>
                    <a:pt x="1692" y="1547"/>
                  </a:lnTo>
                  <a:lnTo>
                    <a:pt x="1646" y="1547"/>
                  </a:lnTo>
                  <a:lnTo>
                    <a:pt x="1610" y="1547"/>
                  </a:lnTo>
                  <a:lnTo>
                    <a:pt x="1573" y="1547"/>
                  </a:lnTo>
                  <a:lnTo>
                    <a:pt x="1528" y="1547"/>
                  </a:lnTo>
                  <a:lnTo>
                    <a:pt x="1491" y="1547"/>
                  </a:lnTo>
                  <a:lnTo>
                    <a:pt x="1455" y="1538"/>
                  </a:lnTo>
                  <a:lnTo>
                    <a:pt x="1410" y="1538"/>
                  </a:lnTo>
                  <a:lnTo>
                    <a:pt x="1373" y="1538"/>
                  </a:lnTo>
                  <a:lnTo>
                    <a:pt x="1337" y="1529"/>
                  </a:lnTo>
                  <a:lnTo>
                    <a:pt x="1291" y="1529"/>
                  </a:lnTo>
                  <a:lnTo>
                    <a:pt x="1255" y="1520"/>
                  </a:lnTo>
                  <a:lnTo>
                    <a:pt x="1219" y="1511"/>
                  </a:lnTo>
                  <a:lnTo>
                    <a:pt x="1173" y="1502"/>
                  </a:lnTo>
                  <a:lnTo>
                    <a:pt x="1137" y="1484"/>
                  </a:lnTo>
                  <a:lnTo>
                    <a:pt x="1100" y="1465"/>
                  </a:lnTo>
                  <a:lnTo>
                    <a:pt x="1055" y="1447"/>
                  </a:lnTo>
                  <a:lnTo>
                    <a:pt x="1018" y="1411"/>
                  </a:lnTo>
                  <a:lnTo>
                    <a:pt x="982" y="1374"/>
                  </a:lnTo>
                  <a:lnTo>
                    <a:pt x="937" y="1329"/>
                  </a:lnTo>
                  <a:lnTo>
                    <a:pt x="900" y="1265"/>
                  </a:lnTo>
                  <a:lnTo>
                    <a:pt x="864" y="1192"/>
                  </a:lnTo>
                  <a:lnTo>
                    <a:pt x="818" y="1101"/>
                  </a:lnTo>
                  <a:lnTo>
                    <a:pt x="782" y="983"/>
                  </a:lnTo>
                  <a:lnTo>
                    <a:pt x="746" y="856"/>
                  </a:lnTo>
                  <a:lnTo>
                    <a:pt x="709" y="701"/>
                  </a:lnTo>
                  <a:lnTo>
                    <a:pt x="664" y="537"/>
                  </a:lnTo>
                  <a:lnTo>
                    <a:pt x="627" y="355"/>
                  </a:lnTo>
                  <a:lnTo>
                    <a:pt x="591" y="191"/>
                  </a:lnTo>
                  <a:lnTo>
                    <a:pt x="545" y="64"/>
                  </a:lnTo>
                  <a:lnTo>
                    <a:pt x="509" y="0"/>
                  </a:lnTo>
                  <a:lnTo>
                    <a:pt x="473" y="28"/>
                  </a:lnTo>
                  <a:lnTo>
                    <a:pt x="427" y="173"/>
                  </a:lnTo>
                  <a:lnTo>
                    <a:pt x="391" y="419"/>
                  </a:lnTo>
                  <a:lnTo>
                    <a:pt x="354" y="737"/>
                  </a:lnTo>
                  <a:lnTo>
                    <a:pt x="309" y="1065"/>
                  </a:lnTo>
                  <a:lnTo>
                    <a:pt x="273" y="1311"/>
                  </a:lnTo>
                  <a:lnTo>
                    <a:pt x="236" y="1465"/>
                  </a:lnTo>
                  <a:lnTo>
                    <a:pt x="191" y="1529"/>
                  </a:lnTo>
                  <a:lnTo>
                    <a:pt x="154" y="1547"/>
                  </a:lnTo>
                  <a:lnTo>
                    <a:pt x="118" y="1547"/>
                  </a:lnTo>
                  <a:lnTo>
                    <a:pt x="72" y="1547"/>
                  </a:lnTo>
                  <a:lnTo>
                    <a:pt x="36" y="1547"/>
                  </a:lnTo>
                  <a:lnTo>
                    <a:pt x="0" y="1547"/>
                  </a:lnTo>
                </a:path>
              </a:pathLst>
            </a:custGeom>
            <a:noFill/>
            <a:ln w="19050">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901" name="Text Box 242"/>
            <p:cNvSpPr txBox="1">
              <a:spLocks noChangeArrowheads="1"/>
            </p:cNvSpPr>
            <p:nvPr/>
          </p:nvSpPr>
          <p:spPr bwMode="auto">
            <a:xfrm>
              <a:off x="489606" y="1097424"/>
              <a:ext cx="677863" cy="304800"/>
            </a:xfrm>
            <a:prstGeom prst="rect">
              <a:avLst/>
            </a:prstGeom>
            <a:noFill/>
            <a:ln w="12700">
              <a:noFill/>
              <a:miter lim="800000"/>
              <a:headEnd type="none" w="sm" len="sm"/>
              <a:tailEnd type="none" w="sm" len="sm"/>
            </a:ln>
          </p:spPr>
          <p:txBody>
            <a:bodyPr wrap="none">
              <a:prstTxWarp prst="textNoShape">
                <a:avLst/>
              </a:prstTxWarp>
              <a:spAutoFit/>
            </a:bodyPr>
            <a:lstStyle/>
            <a:p>
              <a:r>
                <a:rPr lang="en-US" sz="1400">
                  <a:solidFill>
                    <a:prstClr val="black"/>
                  </a:solidFill>
                  <a:latin typeface="Calibri"/>
                </a:rPr>
                <a:t>10000</a:t>
              </a:r>
            </a:p>
          </p:txBody>
        </p:sp>
        <p:sp>
          <p:nvSpPr>
            <p:cNvPr id="902" name="Text Box 243"/>
            <p:cNvSpPr txBox="1">
              <a:spLocks noChangeArrowheads="1"/>
            </p:cNvSpPr>
            <p:nvPr/>
          </p:nvSpPr>
          <p:spPr bwMode="auto">
            <a:xfrm>
              <a:off x="580094" y="1732424"/>
              <a:ext cx="579437" cy="304800"/>
            </a:xfrm>
            <a:prstGeom prst="rect">
              <a:avLst/>
            </a:prstGeom>
            <a:noFill/>
            <a:ln w="12700">
              <a:noFill/>
              <a:miter lim="800000"/>
              <a:headEnd type="none" w="sm" len="sm"/>
              <a:tailEnd type="none" w="sm" len="sm"/>
            </a:ln>
          </p:spPr>
          <p:txBody>
            <a:bodyPr wrap="none">
              <a:prstTxWarp prst="textNoShape">
                <a:avLst/>
              </a:prstTxWarp>
              <a:spAutoFit/>
            </a:bodyPr>
            <a:lstStyle/>
            <a:p>
              <a:r>
                <a:rPr lang="en-US" sz="1400">
                  <a:solidFill>
                    <a:prstClr val="black"/>
                  </a:solidFill>
                  <a:latin typeface="Calibri"/>
                </a:rPr>
                <a:t>8000</a:t>
              </a:r>
            </a:p>
          </p:txBody>
        </p:sp>
        <p:sp>
          <p:nvSpPr>
            <p:cNvPr id="903" name="Text Box 244"/>
            <p:cNvSpPr txBox="1">
              <a:spLocks noChangeArrowheads="1"/>
            </p:cNvSpPr>
            <p:nvPr/>
          </p:nvSpPr>
          <p:spPr bwMode="auto">
            <a:xfrm>
              <a:off x="597556" y="3599324"/>
              <a:ext cx="579438" cy="304800"/>
            </a:xfrm>
            <a:prstGeom prst="rect">
              <a:avLst/>
            </a:prstGeom>
            <a:noFill/>
            <a:ln w="12700">
              <a:noFill/>
              <a:miter lim="800000"/>
              <a:headEnd type="none" w="sm" len="sm"/>
              <a:tailEnd type="none" w="sm" len="sm"/>
            </a:ln>
          </p:spPr>
          <p:txBody>
            <a:bodyPr wrap="none">
              <a:prstTxWarp prst="textNoShape">
                <a:avLst/>
              </a:prstTxWarp>
              <a:spAutoFit/>
            </a:bodyPr>
            <a:lstStyle/>
            <a:p>
              <a:r>
                <a:rPr lang="en-US" sz="1400">
                  <a:solidFill>
                    <a:prstClr val="black"/>
                  </a:solidFill>
                  <a:latin typeface="Calibri"/>
                </a:rPr>
                <a:t>2000</a:t>
              </a:r>
            </a:p>
          </p:txBody>
        </p:sp>
        <p:sp>
          <p:nvSpPr>
            <p:cNvPr id="904" name="Text Box 245"/>
            <p:cNvSpPr txBox="1">
              <a:spLocks noChangeArrowheads="1"/>
            </p:cNvSpPr>
            <p:nvPr/>
          </p:nvSpPr>
          <p:spPr bwMode="auto">
            <a:xfrm>
              <a:off x="586444" y="2354724"/>
              <a:ext cx="579437" cy="304800"/>
            </a:xfrm>
            <a:prstGeom prst="rect">
              <a:avLst/>
            </a:prstGeom>
            <a:noFill/>
            <a:ln w="12700">
              <a:noFill/>
              <a:miter lim="800000"/>
              <a:headEnd type="none" w="sm" len="sm"/>
              <a:tailEnd type="none" w="sm" len="sm"/>
            </a:ln>
          </p:spPr>
          <p:txBody>
            <a:bodyPr wrap="none">
              <a:prstTxWarp prst="textNoShape">
                <a:avLst/>
              </a:prstTxWarp>
              <a:spAutoFit/>
            </a:bodyPr>
            <a:lstStyle/>
            <a:p>
              <a:r>
                <a:rPr lang="en-US" sz="1400">
                  <a:solidFill>
                    <a:prstClr val="black"/>
                  </a:solidFill>
                  <a:latin typeface="Calibri"/>
                </a:rPr>
                <a:t>6000</a:t>
              </a:r>
            </a:p>
          </p:txBody>
        </p:sp>
        <p:sp>
          <p:nvSpPr>
            <p:cNvPr id="905" name="Text Box 246"/>
            <p:cNvSpPr txBox="1">
              <a:spLocks noChangeArrowheads="1"/>
            </p:cNvSpPr>
            <p:nvPr/>
          </p:nvSpPr>
          <p:spPr bwMode="auto">
            <a:xfrm>
              <a:off x="580094" y="2977024"/>
              <a:ext cx="579437" cy="304800"/>
            </a:xfrm>
            <a:prstGeom prst="rect">
              <a:avLst/>
            </a:prstGeom>
            <a:noFill/>
            <a:ln w="12700">
              <a:noFill/>
              <a:miter lim="800000"/>
              <a:headEnd type="none" w="sm" len="sm"/>
              <a:tailEnd type="none" w="sm" len="sm"/>
            </a:ln>
          </p:spPr>
          <p:txBody>
            <a:bodyPr wrap="none">
              <a:prstTxWarp prst="textNoShape">
                <a:avLst/>
              </a:prstTxWarp>
              <a:spAutoFit/>
            </a:bodyPr>
            <a:lstStyle/>
            <a:p>
              <a:r>
                <a:rPr lang="en-US" sz="1400" dirty="0">
                  <a:solidFill>
                    <a:prstClr val="black"/>
                  </a:solidFill>
                  <a:latin typeface="Calibri"/>
                </a:rPr>
                <a:t>4000</a:t>
              </a:r>
            </a:p>
          </p:txBody>
        </p:sp>
        <p:sp>
          <p:nvSpPr>
            <p:cNvPr id="906" name="Line 249"/>
            <p:cNvSpPr>
              <a:spLocks noChangeShapeType="1"/>
            </p:cNvSpPr>
            <p:nvPr/>
          </p:nvSpPr>
          <p:spPr bwMode="auto">
            <a:xfrm flipV="1">
              <a:off x="3080406" y="1249824"/>
              <a:ext cx="1587" cy="3133725"/>
            </a:xfrm>
            <a:prstGeom prst="line">
              <a:avLst/>
            </a:prstGeom>
            <a:noFill/>
            <a:ln w="14288">
              <a:solidFill>
                <a:schemeClr val="tx1"/>
              </a:solidFill>
              <a:round/>
              <a:headEnd/>
              <a:tailEnd/>
            </a:ln>
          </p:spPr>
          <p:txBody>
            <a:bodyPr>
              <a:prstTxWarp prst="textNoShape">
                <a:avLst/>
              </a:prstTxWarp>
            </a:bodyPr>
            <a:lstStyle/>
            <a:p>
              <a:endParaRPr lang="en-US">
                <a:solidFill>
                  <a:prstClr val="black"/>
                </a:solidFill>
                <a:latin typeface="Calibri"/>
              </a:endParaRPr>
            </a:p>
          </p:txBody>
        </p:sp>
        <p:sp>
          <p:nvSpPr>
            <p:cNvPr id="907" name="TextBox 250"/>
            <p:cNvSpPr txBox="1">
              <a:spLocks noChangeArrowheads="1"/>
            </p:cNvSpPr>
            <p:nvPr/>
          </p:nvSpPr>
          <p:spPr bwMode="auto">
            <a:xfrm>
              <a:off x="3666711" y="4422708"/>
              <a:ext cx="619125" cy="369888"/>
            </a:xfrm>
            <a:prstGeom prst="rect">
              <a:avLst/>
            </a:prstGeom>
            <a:noFill/>
            <a:ln w="9525">
              <a:noFill/>
              <a:miter lim="800000"/>
              <a:headEnd/>
              <a:tailEnd/>
            </a:ln>
          </p:spPr>
          <p:txBody>
            <a:bodyPr wrap="none">
              <a:prstTxWarp prst="textNoShape">
                <a:avLst/>
              </a:prstTxWarp>
              <a:spAutoFit/>
            </a:bodyPr>
            <a:lstStyle/>
            <a:p>
              <a:r>
                <a:rPr lang="en-US" dirty="0">
                  <a:solidFill>
                    <a:prstClr val="black"/>
                  </a:solidFill>
                  <a:latin typeface="Calibri"/>
                </a:rPr>
                <a:t>Z(</a:t>
              </a:r>
              <a:r>
                <a:rPr lang="en-US" dirty="0">
                  <a:solidFill>
                    <a:prstClr val="black"/>
                  </a:solidFill>
                  <a:latin typeface="Symbol" charset="2"/>
                  <a:ea typeface="Symbol" charset="2"/>
                  <a:cs typeface="Symbol" charset="2"/>
                </a:rPr>
                <a:t>s</a:t>
              </a:r>
              <a:r>
                <a:rPr lang="en-US" dirty="0">
                  <a:solidFill>
                    <a:prstClr val="black"/>
                  </a:solidFill>
                  <a:latin typeface="Calibri"/>
                </a:rPr>
                <a:t>)</a:t>
              </a:r>
            </a:p>
          </p:txBody>
        </p:sp>
        <p:sp>
          <p:nvSpPr>
            <p:cNvPr id="910" name="TextBox 909"/>
            <p:cNvSpPr txBox="1"/>
            <p:nvPr/>
          </p:nvSpPr>
          <p:spPr>
            <a:xfrm rot="16200000">
              <a:off x="-827857" y="2618643"/>
              <a:ext cx="2481494" cy="369332"/>
            </a:xfrm>
            <a:prstGeom prst="rect">
              <a:avLst/>
            </a:prstGeom>
            <a:noFill/>
          </p:spPr>
          <p:txBody>
            <a:bodyPr wrap="none" rtlCol="0">
              <a:spAutoFit/>
            </a:bodyPr>
            <a:lstStyle/>
            <a:p>
              <a:r>
                <a:rPr lang="en-US" dirty="0">
                  <a:solidFill>
                    <a:prstClr val="black"/>
                  </a:solidFill>
                  <a:latin typeface="Calibri"/>
                </a:rPr>
                <a:t>Number of Sequences</a:t>
              </a:r>
            </a:p>
          </p:txBody>
        </p:sp>
        <p:sp>
          <p:nvSpPr>
            <p:cNvPr id="911" name="TextBox 910"/>
            <p:cNvSpPr txBox="1"/>
            <p:nvPr/>
          </p:nvSpPr>
          <p:spPr>
            <a:xfrm>
              <a:off x="1605162" y="4657124"/>
              <a:ext cx="1787982" cy="369332"/>
            </a:xfrm>
            <a:prstGeom prst="rect">
              <a:avLst/>
            </a:prstGeom>
            <a:noFill/>
          </p:spPr>
          <p:txBody>
            <a:bodyPr wrap="none" rtlCol="0">
              <a:spAutoFit/>
            </a:bodyPr>
            <a:lstStyle/>
            <a:p>
              <a:r>
                <a:rPr lang="en-US" dirty="0">
                  <a:solidFill>
                    <a:prstClr val="black"/>
                  </a:solidFill>
                  <a:latin typeface="Calibri"/>
                </a:rPr>
                <a:t>Similarity Score</a:t>
              </a:r>
            </a:p>
          </p:txBody>
        </p:sp>
      </p:grpSp>
    </p:spTree>
    <p:extLst>
      <p:ext uri="{BB962C8B-B14F-4D97-AF65-F5344CB8AC3E}">
        <p14:creationId xmlns:p14="http://schemas.microsoft.com/office/powerpoint/2010/main" val="15841078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71" grpId="0"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621</TotalTime>
  <Words>2019</Words>
  <Application>Microsoft Macintosh PowerPoint</Application>
  <PresentationFormat>On-screen Show (4:3)</PresentationFormat>
  <Paragraphs>223</Paragraphs>
  <Slides>25</Slides>
  <Notes>15</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Office Theme</vt:lpstr>
      <vt:lpstr>1_Office Theme</vt:lpstr>
      <vt:lpstr>From Sequences to Science – Lessons and challenges from 30 years of sequence comparison</vt:lpstr>
      <vt:lpstr>30+ Years of Biological Sequence Comparison</vt:lpstr>
      <vt:lpstr>30+ years of similarity searching</vt:lpstr>
      <vt:lpstr>Darwin was right (sequences share common ancestors)</vt:lpstr>
      <vt:lpstr>PowerPoint Presentation</vt:lpstr>
      <vt:lpstr>PowerPoint Presentation</vt:lpstr>
      <vt:lpstr>Identifying the parts - homology</vt:lpstr>
      <vt:lpstr>Inferring Homology from Statistical Significance</vt:lpstr>
      <vt:lpstr>Homology inferences are reliable because similarity statistics are accurate </vt:lpstr>
      <vt:lpstr>If protein sequences are random – Are there constraints on sequences?</vt:lpstr>
      <vt:lpstr>“All science is either physics  or stamp collecting.”  –Ernest Rutherford </vt:lpstr>
      <vt:lpstr>PowerPoint Presentation</vt:lpstr>
      <vt:lpstr>30+ years of similarity searching</vt:lpstr>
      <vt:lpstr>As sequence databases grow, our picture of the protein universe becomes more complete</vt:lpstr>
      <vt:lpstr>Many homologs are easy to find</vt:lpstr>
      <vt:lpstr>Structure comparison is (still) more sensitive than sequence comparison</vt:lpstr>
      <vt:lpstr>Why do sequences look similar? Why do structures look similar?</vt:lpstr>
      <vt:lpstr>Proteins look similar when they share an ancestor</vt:lpstr>
      <vt:lpstr>Ancient Relationships – Divergence vs Convergence</vt:lpstr>
      <vt:lpstr>Similarity (alone) produces poor function predictions</vt:lpstr>
      <vt:lpstr>Inferring Function – Critical Information</vt:lpstr>
      <vt:lpstr>Providing Functional Information</vt:lpstr>
      <vt:lpstr>Alignments with annotations</vt:lpstr>
      <vt:lpstr>Function from Alignment Annotation</vt:lpstr>
      <vt:lpstr>30+ years of similarity searching</vt:lpstr>
    </vt:vector>
  </TitlesOfParts>
  <Company>U. of Virginia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Sequences to Science – lessons and challenges from 30 years of protein sequence comparison</dc:title>
  <dc:creator>William Pearson</dc:creator>
  <cp:lastModifiedBy>William Pearson</cp:lastModifiedBy>
  <cp:revision>45</cp:revision>
  <dcterms:created xsi:type="dcterms:W3CDTF">2014-05-08T18:08:43Z</dcterms:created>
  <dcterms:modified xsi:type="dcterms:W3CDTF">2014-05-12T15:26:02Z</dcterms:modified>
</cp:coreProperties>
</file>